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18288000" cy="10287000"/>
  <p:notesSz cx="6858000" cy="9144000"/>
  <p:embeddedFontLst>
    <p:embeddedFont>
      <p:font typeface="Canva Sans Bold" panose="020B0604020202020204" charset="0"/>
      <p:regular r:id="rId17"/>
    </p:embeddedFont>
    <p:embeddedFont>
      <p:font typeface="Montserrat" panose="00000500000000000000" pitchFamily="2" charset="0"/>
      <p:regular r:id="rId18"/>
    </p:embeddedFont>
    <p:embeddedFont>
      <p:font typeface="Montserrat Bold" panose="020B0604020202020204" charset="0"/>
      <p:regular r:id="rId19"/>
    </p:embeddedFont>
    <p:embeddedFont>
      <p:font typeface="Poppins" panose="020B0502040204020203" pitchFamily="2" charset="0"/>
      <p:regular r:id="rId20"/>
    </p:embeddedFont>
    <p:embeddedFont>
      <p:font typeface="Poppins Bold" panose="020B0604020202020204" charset="0"/>
      <p:regular r:id="rId21"/>
    </p:embeddedFont>
    <p:embeddedFont>
      <p:font typeface="Poppins Italics" panose="020B0604020202020204" charset="0"/>
      <p:regular r:id="rId22"/>
    </p:embeddedFont>
    <p:embeddedFont>
      <p:font typeface="Rowdies" panose="020B0604020202020204" charset="0"/>
      <p:regular r:id="rId23"/>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54" d="100"/>
          <a:sy n="54" d="100"/>
        </p:scale>
        <p:origin x="754" y="8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ableStyles" Target="tableStyles.xml"/></Relationships>
</file>

<file path=ppt/media/image1.jpeg>
</file>

<file path=ppt/media/image10.svg>
</file>

<file path=ppt/media/image11.jpeg>
</file>

<file path=ppt/media/image12.png>
</file>

<file path=ppt/media/image13.svg>
</file>

<file path=ppt/media/image14.png>
</file>

<file path=ppt/media/image15.sv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jpeg>
</file>

<file path=ppt/media/image4.jpeg>
</file>

<file path=ppt/media/image5.png>
</file>

<file path=ppt/media/image6.sv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7/18/2025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7/18/2025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7/18/2025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7/18/2025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7/18/2025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7/18/2025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8" Type="http://schemas.openxmlformats.org/officeDocument/2006/relationships/image" Target="../media/image17.sv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7.xml"/><Relationship Id="rId6" Type="http://schemas.openxmlformats.org/officeDocument/2006/relationships/image" Target="../media/image15.svg"/><Relationship Id="rId5" Type="http://schemas.openxmlformats.org/officeDocument/2006/relationships/image" Target="../media/image14.png"/><Relationship Id="rId4" Type="http://schemas.openxmlformats.org/officeDocument/2006/relationships/image" Target="../media/image13.svg"/></Relationships>
</file>

<file path=ppt/slides/_rels/slide13.xml.rels><?xml version="1.0" encoding="UTF-8" standalone="yes"?>
<Relationships xmlns="http://schemas.openxmlformats.org/package/2006/relationships"><Relationship Id="rId8" Type="http://schemas.openxmlformats.org/officeDocument/2006/relationships/image" Target="../media/image23.svg"/><Relationship Id="rId3" Type="http://schemas.openxmlformats.org/officeDocument/2006/relationships/image" Target="../media/image18.png"/><Relationship Id="rId7" Type="http://schemas.openxmlformats.org/officeDocument/2006/relationships/image" Target="../media/image22.png"/><Relationship Id="rId2" Type="http://schemas.openxmlformats.org/officeDocument/2006/relationships/image" Target="../media/image11.jpeg"/><Relationship Id="rId1" Type="http://schemas.openxmlformats.org/officeDocument/2006/relationships/slideLayout" Target="../slideLayouts/slideLayout7.xml"/><Relationship Id="rId6" Type="http://schemas.openxmlformats.org/officeDocument/2006/relationships/image" Target="../media/image21.svg"/><Relationship Id="rId5" Type="http://schemas.openxmlformats.org/officeDocument/2006/relationships/image" Target="../media/image20.png"/><Relationship Id="rId4" Type="http://schemas.openxmlformats.org/officeDocument/2006/relationships/image" Target="../media/image19.sv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1.jpe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8.svg"/></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10.svg"/></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jpe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6097502" y="5590237"/>
            <a:ext cx="14099416" cy="1409941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solidFill>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6" name="TextBox 6"/>
          <p:cNvSpPr txBox="1"/>
          <p:nvPr/>
        </p:nvSpPr>
        <p:spPr>
          <a:xfrm>
            <a:off x="747857" y="1503957"/>
            <a:ext cx="11828620" cy="3107038"/>
          </a:xfrm>
          <a:prstGeom prst="rect">
            <a:avLst/>
          </a:prstGeom>
        </p:spPr>
        <p:txBody>
          <a:bodyPr lIns="0" tIns="0" rIns="0" bIns="0" rtlCol="0" anchor="t">
            <a:spAutoFit/>
          </a:bodyPr>
          <a:lstStyle/>
          <a:p>
            <a:pPr algn="ctr">
              <a:lnSpc>
                <a:spcPts val="12495"/>
              </a:lnSpc>
              <a:spcBef>
                <a:spcPct val="0"/>
              </a:spcBef>
            </a:pPr>
            <a:r>
              <a:rPr lang="en-US" sz="8925">
                <a:solidFill>
                  <a:srgbClr val="051D40"/>
                </a:solidFill>
                <a:latin typeface="Rowdies"/>
                <a:ea typeface="Rowdies"/>
                <a:cs typeface="Rowdies"/>
                <a:sym typeface="Rowdies"/>
              </a:rPr>
              <a:t>Hệ thống quản lí học tập Trung tâm MindX</a:t>
            </a:r>
          </a:p>
        </p:txBody>
      </p:sp>
      <p:grpSp>
        <p:nvGrpSpPr>
          <p:cNvPr id="7" name="Group 7"/>
          <p:cNvGrpSpPr/>
          <p:nvPr/>
        </p:nvGrpSpPr>
        <p:grpSpPr>
          <a:xfrm>
            <a:off x="16420234" y="-1717598"/>
            <a:ext cx="3735531" cy="373553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0" name="Group 10"/>
          <p:cNvGrpSpPr/>
          <p:nvPr/>
        </p:nvGrpSpPr>
        <p:grpSpPr>
          <a:xfrm>
            <a:off x="747857" y="-643475"/>
            <a:ext cx="1286950" cy="1286950"/>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solidFill>
          </p:spPr>
        </p:sp>
        <p:sp>
          <p:nvSpPr>
            <p:cNvPr id="12" name="TextBox 12"/>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3" name="Group 13"/>
          <p:cNvGrpSpPr/>
          <p:nvPr/>
        </p:nvGrpSpPr>
        <p:grpSpPr>
          <a:xfrm>
            <a:off x="-1929195" y="8389571"/>
            <a:ext cx="3735531" cy="3735531"/>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6" name="Freeform 16"/>
          <p:cNvSpPr/>
          <p:nvPr/>
        </p:nvSpPr>
        <p:spPr>
          <a:xfrm>
            <a:off x="8757394" y="7522582"/>
            <a:ext cx="8779632" cy="1733977"/>
          </a:xfrm>
          <a:custGeom>
            <a:avLst/>
            <a:gdLst/>
            <a:ahLst/>
            <a:cxnLst/>
            <a:rect l="l" t="t" r="r" b="b"/>
            <a:pathLst>
              <a:path w="8779632" h="1733977">
                <a:moveTo>
                  <a:pt x="0" y="0"/>
                </a:moveTo>
                <a:lnTo>
                  <a:pt x="8779632" y="0"/>
                </a:lnTo>
                <a:lnTo>
                  <a:pt x="8779632" y="1733977"/>
                </a:lnTo>
                <a:lnTo>
                  <a:pt x="0" y="1733977"/>
                </a:lnTo>
                <a:lnTo>
                  <a:pt x="0" y="0"/>
                </a:lnTo>
                <a:close/>
              </a:path>
            </a:pathLst>
          </a:custGeom>
          <a:blipFill>
            <a:blip r:embed="rId3"/>
            <a:stretch>
              <a:fillRect/>
            </a:stretch>
          </a:blipFill>
        </p:spPr>
      </p:sp>
      <p:sp>
        <p:nvSpPr>
          <p:cNvPr id="17" name="TextBox 17"/>
          <p:cNvSpPr txBox="1"/>
          <p:nvPr/>
        </p:nvSpPr>
        <p:spPr>
          <a:xfrm>
            <a:off x="3113313" y="5272752"/>
            <a:ext cx="5187502" cy="883828"/>
          </a:xfrm>
          <a:prstGeom prst="rect">
            <a:avLst/>
          </a:prstGeom>
        </p:spPr>
        <p:txBody>
          <a:bodyPr lIns="0" tIns="0" rIns="0" bIns="0" rtlCol="0" anchor="t">
            <a:spAutoFit/>
          </a:bodyPr>
          <a:lstStyle/>
          <a:p>
            <a:pPr algn="l">
              <a:lnSpc>
                <a:spcPts val="6935"/>
              </a:lnSpc>
              <a:spcBef>
                <a:spcPct val="0"/>
              </a:spcBef>
            </a:pPr>
            <a:r>
              <a:rPr lang="en-US" sz="4953" spc="-99">
                <a:solidFill>
                  <a:srgbClr val="051D40"/>
                </a:solidFill>
                <a:latin typeface="Poppins"/>
                <a:ea typeface="Poppins"/>
                <a:cs typeface="Poppins"/>
                <a:sym typeface="Poppins"/>
              </a:rPr>
              <a:t>Nhóm 2 - SE1805</a:t>
            </a:r>
          </a:p>
        </p:txBody>
      </p:sp>
      <p:grpSp>
        <p:nvGrpSpPr>
          <p:cNvPr id="18" name="Group 18"/>
          <p:cNvGrpSpPr>
            <a:grpSpLocks noChangeAspect="1"/>
          </p:cNvGrpSpPr>
          <p:nvPr/>
        </p:nvGrpSpPr>
        <p:grpSpPr>
          <a:xfrm>
            <a:off x="8757394" y="5010966"/>
            <a:ext cx="9146584" cy="5246370"/>
            <a:chOff x="0" y="0"/>
            <a:chExt cx="7981950" cy="4578350"/>
          </a:xfrm>
        </p:grpSpPr>
        <p:sp>
          <p:nvSpPr>
            <p:cNvPr id="19" name="Freeform 19"/>
            <p:cNvSpPr/>
            <p:nvPr/>
          </p:nvSpPr>
          <p:spPr>
            <a:xfrm>
              <a:off x="765810" y="21590"/>
              <a:ext cx="6451600" cy="4326890"/>
            </a:xfrm>
            <a:custGeom>
              <a:avLst/>
              <a:gdLst/>
              <a:ahLst/>
              <a:cxnLst/>
              <a:rect l="l" t="t" r="r" b="b"/>
              <a:pathLst>
                <a:path w="6451600" h="4326890">
                  <a:moveTo>
                    <a:pt x="6224270" y="0"/>
                  </a:moveTo>
                  <a:lnTo>
                    <a:pt x="226060" y="0"/>
                  </a:lnTo>
                  <a:cubicBezTo>
                    <a:pt x="101600" y="0"/>
                    <a:pt x="0" y="101600"/>
                    <a:pt x="0" y="226060"/>
                  </a:cubicBezTo>
                  <a:lnTo>
                    <a:pt x="0" y="4326890"/>
                  </a:lnTo>
                  <a:lnTo>
                    <a:pt x="6451601" y="4326890"/>
                  </a:lnTo>
                  <a:lnTo>
                    <a:pt x="6451601" y="226060"/>
                  </a:lnTo>
                  <a:cubicBezTo>
                    <a:pt x="6450331" y="101600"/>
                    <a:pt x="6348731" y="0"/>
                    <a:pt x="6224270" y="0"/>
                  </a:cubicBezTo>
                  <a:close/>
                  <a:moveTo>
                    <a:pt x="6252210" y="4043680"/>
                  </a:moveTo>
                  <a:lnTo>
                    <a:pt x="196851" y="4043680"/>
                  </a:lnTo>
                  <a:lnTo>
                    <a:pt x="196851" y="255270"/>
                  </a:lnTo>
                  <a:lnTo>
                    <a:pt x="6252210" y="255270"/>
                  </a:lnTo>
                  <a:lnTo>
                    <a:pt x="6252210" y="4043680"/>
                  </a:lnTo>
                  <a:close/>
                </a:path>
              </a:pathLst>
            </a:custGeom>
            <a:solidFill>
              <a:srgbClr val="242424"/>
            </a:solidFill>
          </p:spPr>
        </p:sp>
        <p:sp>
          <p:nvSpPr>
            <p:cNvPr id="20" name="Freeform 20"/>
            <p:cNvSpPr/>
            <p:nvPr/>
          </p:nvSpPr>
          <p:spPr>
            <a:xfrm>
              <a:off x="0" y="0"/>
              <a:ext cx="7981950" cy="4542790"/>
            </a:xfrm>
            <a:custGeom>
              <a:avLst/>
              <a:gdLst/>
              <a:ahLst/>
              <a:cxnLst/>
              <a:rect l="l" t="t" r="r" b="b"/>
              <a:pathLst>
                <a:path w="7981950" h="4542790">
                  <a:moveTo>
                    <a:pt x="7239000" y="4348480"/>
                  </a:moveTo>
                  <a:lnTo>
                    <a:pt x="7239000" y="243840"/>
                  </a:lnTo>
                  <a:cubicBezTo>
                    <a:pt x="7239000" y="109220"/>
                    <a:pt x="7129780" y="0"/>
                    <a:pt x="6995160" y="0"/>
                  </a:cubicBezTo>
                  <a:lnTo>
                    <a:pt x="985520" y="0"/>
                  </a:lnTo>
                  <a:cubicBezTo>
                    <a:pt x="852170" y="0"/>
                    <a:pt x="742950" y="109220"/>
                    <a:pt x="742950" y="243840"/>
                  </a:cubicBezTo>
                  <a:lnTo>
                    <a:pt x="742950" y="4349750"/>
                  </a:lnTo>
                  <a:lnTo>
                    <a:pt x="0" y="4349750"/>
                  </a:lnTo>
                  <a:lnTo>
                    <a:pt x="0" y="4447540"/>
                  </a:lnTo>
                  <a:cubicBezTo>
                    <a:pt x="0" y="4500880"/>
                    <a:pt x="43180" y="4542790"/>
                    <a:pt x="95250" y="4542790"/>
                  </a:cubicBezTo>
                  <a:lnTo>
                    <a:pt x="7886700" y="4542790"/>
                  </a:lnTo>
                  <a:cubicBezTo>
                    <a:pt x="7940040" y="4542790"/>
                    <a:pt x="7981950" y="4499610"/>
                    <a:pt x="7981950" y="4447540"/>
                  </a:cubicBezTo>
                  <a:lnTo>
                    <a:pt x="7981950" y="4349750"/>
                  </a:lnTo>
                  <a:lnTo>
                    <a:pt x="7239000" y="4349750"/>
                  </a:lnTo>
                  <a:close/>
                  <a:moveTo>
                    <a:pt x="4519930" y="4348480"/>
                  </a:moveTo>
                  <a:lnTo>
                    <a:pt x="4519930" y="4349750"/>
                  </a:lnTo>
                  <a:cubicBezTo>
                    <a:pt x="4519930" y="4403090"/>
                    <a:pt x="4476750" y="4445000"/>
                    <a:pt x="4424680" y="4445000"/>
                  </a:cubicBezTo>
                  <a:lnTo>
                    <a:pt x="3557270" y="4445000"/>
                  </a:lnTo>
                  <a:cubicBezTo>
                    <a:pt x="3503930" y="4445000"/>
                    <a:pt x="3462020" y="4401820"/>
                    <a:pt x="3462020" y="4349750"/>
                  </a:cubicBezTo>
                  <a:lnTo>
                    <a:pt x="3462020" y="4348480"/>
                  </a:lnTo>
                  <a:lnTo>
                    <a:pt x="765810" y="4348480"/>
                  </a:lnTo>
                  <a:lnTo>
                    <a:pt x="765810" y="247650"/>
                  </a:lnTo>
                  <a:cubicBezTo>
                    <a:pt x="765810" y="123190"/>
                    <a:pt x="867410" y="21590"/>
                    <a:pt x="991870" y="21590"/>
                  </a:cubicBezTo>
                  <a:lnTo>
                    <a:pt x="6990080" y="21590"/>
                  </a:lnTo>
                  <a:cubicBezTo>
                    <a:pt x="7114539" y="21590"/>
                    <a:pt x="7216139" y="123190"/>
                    <a:pt x="7216139" y="247650"/>
                  </a:cubicBezTo>
                  <a:lnTo>
                    <a:pt x="7216139" y="4348480"/>
                  </a:lnTo>
                  <a:lnTo>
                    <a:pt x="4519930" y="4348480"/>
                  </a:lnTo>
                  <a:close/>
                </a:path>
              </a:pathLst>
            </a:custGeom>
            <a:solidFill>
              <a:srgbClr val="E9E9E9"/>
            </a:solidFill>
          </p:spPr>
        </p:sp>
        <p:sp>
          <p:nvSpPr>
            <p:cNvPr id="21" name="Freeform 21"/>
            <p:cNvSpPr/>
            <p:nvPr/>
          </p:nvSpPr>
          <p:spPr>
            <a:xfrm>
              <a:off x="3460750" y="4349750"/>
              <a:ext cx="1059180" cy="96520"/>
            </a:xfrm>
            <a:custGeom>
              <a:avLst/>
              <a:gdLst/>
              <a:ahLst/>
              <a:cxnLst/>
              <a:rect l="l" t="t" r="r" b="b"/>
              <a:pathLst>
                <a:path w="1059180" h="96520">
                  <a:moveTo>
                    <a:pt x="96520" y="96520"/>
                  </a:moveTo>
                  <a:lnTo>
                    <a:pt x="963930" y="96520"/>
                  </a:lnTo>
                  <a:cubicBezTo>
                    <a:pt x="1017270" y="96520"/>
                    <a:pt x="1059180" y="53340"/>
                    <a:pt x="1059180" y="1270"/>
                  </a:cubicBezTo>
                  <a:lnTo>
                    <a:pt x="1059180" y="0"/>
                  </a:lnTo>
                  <a:lnTo>
                    <a:pt x="0" y="0"/>
                  </a:lnTo>
                  <a:lnTo>
                    <a:pt x="0" y="1270"/>
                  </a:lnTo>
                  <a:cubicBezTo>
                    <a:pt x="0" y="53340"/>
                    <a:pt x="43180" y="96520"/>
                    <a:pt x="96520" y="96520"/>
                  </a:cubicBezTo>
                  <a:close/>
                </a:path>
              </a:pathLst>
            </a:custGeom>
            <a:solidFill>
              <a:srgbClr val="CCCCCC"/>
            </a:solidFill>
          </p:spPr>
        </p:sp>
        <p:sp>
          <p:nvSpPr>
            <p:cNvPr id="22" name="Freeform 22"/>
            <p:cNvSpPr/>
            <p:nvPr/>
          </p:nvSpPr>
          <p:spPr>
            <a:xfrm>
              <a:off x="163830" y="4542790"/>
              <a:ext cx="7654290" cy="35560"/>
            </a:xfrm>
            <a:custGeom>
              <a:avLst/>
              <a:gdLst/>
              <a:ahLst/>
              <a:cxnLst/>
              <a:rect l="l" t="t" r="r" b="b"/>
              <a:pathLst>
                <a:path w="7654290" h="35560">
                  <a:moveTo>
                    <a:pt x="0" y="0"/>
                  </a:moveTo>
                  <a:cubicBezTo>
                    <a:pt x="0" y="20320"/>
                    <a:pt x="16510" y="35560"/>
                    <a:pt x="35560" y="35560"/>
                  </a:cubicBezTo>
                  <a:lnTo>
                    <a:pt x="7618730" y="35560"/>
                  </a:lnTo>
                  <a:cubicBezTo>
                    <a:pt x="7639050" y="35560"/>
                    <a:pt x="7654290" y="19050"/>
                    <a:pt x="7654290" y="0"/>
                  </a:cubicBezTo>
                  <a:lnTo>
                    <a:pt x="0" y="0"/>
                  </a:lnTo>
                  <a:close/>
                </a:path>
              </a:pathLst>
            </a:custGeom>
            <a:solidFill>
              <a:srgbClr val="CCCCCC"/>
            </a:solidFill>
          </p:spPr>
        </p:sp>
        <p:sp>
          <p:nvSpPr>
            <p:cNvPr id="23" name="Freeform 23"/>
            <p:cNvSpPr/>
            <p:nvPr/>
          </p:nvSpPr>
          <p:spPr>
            <a:xfrm>
              <a:off x="962660" y="276860"/>
              <a:ext cx="6055360" cy="3789680"/>
            </a:xfrm>
            <a:custGeom>
              <a:avLst/>
              <a:gdLst/>
              <a:ahLst/>
              <a:cxnLst/>
              <a:rect l="l" t="t" r="r" b="b"/>
              <a:pathLst>
                <a:path w="6055360" h="3789680">
                  <a:moveTo>
                    <a:pt x="0" y="0"/>
                  </a:moveTo>
                  <a:lnTo>
                    <a:pt x="6055360" y="0"/>
                  </a:lnTo>
                  <a:lnTo>
                    <a:pt x="6055360" y="3789680"/>
                  </a:lnTo>
                  <a:lnTo>
                    <a:pt x="0" y="3789680"/>
                  </a:lnTo>
                  <a:close/>
                </a:path>
              </a:pathLst>
            </a:custGeom>
            <a:blipFill>
              <a:blip r:embed="rId4"/>
              <a:stretch>
                <a:fillRect t="-3261" b="-3261"/>
              </a:stretch>
            </a:blipFill>
          </p:spPr>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1905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2627364" y="-2610105"/>
            <a:ext cx="7025046" cy="702504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alpha val="15686"/>
                </a:srgbClr>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4806498" y="7205363"/>
            <a:ext cx="4905605" cy="4905605"/>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alpha val="15686"/>
                </a:srgbClr>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913555" y="2557850"/>
            <a:ext cx="9295026" cy="929502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CD9"/>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2" name="TextBox 12"/>
          <p:cNvSpPr txBox="1"/>
          <p:nvPr/>
        </p:nvSpPr>
        <p:spPr>
          <a:xfrm>
            <a:off x="1365724" y="6335413"/>
            <a:ext cx="6063916" cy="2482850"/>
          </a:xfrm>
          <a:prstGeom prst="rect">
            <a:avLst/>
          </a:prstGeom>
        </p:spPr>
        <p:txBody>
          <a:bodyPr lIns="0" tIns="0" rIns="0" bIns="0" rtlCol="0" anchor="t">
            <a:spAutoFit/>
          </a:bodyPr>
          <a:lstStyle/>
          <a:p>
            <a:pPr marL="0" lvl="0" indent="0" algn="ctr">
              <a:lnSpc>
                <a:spcPts val="4899"/>
              </a:lnSpc>
              <a:spcBef>
                <a:spcPct val="0"/>
              </a:spcBef>
            </a:pPr>
            <a:r>
              <a:rPr lang="en-US" sz="3499" spc="-69">
                <a:solidFill>
                  <a:srgbClr val="010101"/>
                </a:solidFill>
                <a:latin typeface="Poppins"/>
                <a:ea typeface="Poppins"/>
                <a:cs typeface="Poppins"/>
                <a:sym typeface="Poppins"/>
              </a:rPr>
              <a:t>T</a:t>
            </a:r>
            <a:r>
              <a:rPr lang="en-US" sz="3499" u="none" strike="noStrike" spc="-69">
                <a:solidFill>
                  <a:srgbClr val="010101"/>
                </a:solidFill>
                <a:latin typeface="Poppins"/>
                <a:ea typeface="Poppins"/>
                <a:cs typeface="Poppins"/>
                <a:sym typeface="Poppins"/>
              </a:rPr>
              <a:t>ruy vấn tiến độ học tập của một học viên (phần trăm và thời gian).</a:t>
            </a:r>
          </a:p>
          <a:p>
            <a:pPr marL="0" lvl="0" indent="0" algn="ctr">
              <a:lnSpc>
                <a:spcPts val="4899"/>
              </a:lnSpc>
              <a:spcBef>
                <a:spcPct val="0"/>
              </a:spcBef>
            </a:pPr>
            <a:endParaRPr lang="en-US" sz="3499" u="none" strike="noStrike" spc="-69">
              <a:solidFill>
                <a:srgbClr val="010101"/>
              </a:solidFill>
              <a:latin typeface="Poppins"/>
              <a:ea typeface="Poppins"/>
              <a:cs typeface="Poppins"/>
              <a:sym typeface="Poppins"/>
            </a:endParaRPr>
          </a:p>
        </p:txBody>
      </p:sp>
      <p:grpSp>
        <p:nvGrpSpPr>
          <p:cNvPr id="13" name="Group 13"/>
          <p:cNvGrpSpPr/>
          <p:nvPr/>
        </p:nvGrpSpPr>
        <p:grpSpPr>
          <a:xfrm>
            <a:off x="8890969" y="-2002870"/>
            <a:ext cx="10821133" cy="10821133"/>
            <a:chOff x="0" y="0"/>
            <a:chExt cx="812800" cy="812800"/>
          </a:xfrm>
        </p:grpSpPr>
        <p:sp>
          <p:nvSpPr>
            <p:cNvPr id="14" name="Freeform 1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CD9"/>
            </a:solidFill>
          </p:spPr>
        </p:sp>
        <p:sp>
          <p:nvSpPr>
            <p:cNvPr id="15" name="TextBox 15"/>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6" name="TextBox 16"/>
          <p:cNvSpPr txBox="1"/>
          <p:nvPr/>
        </p:nvSpPr>
        <p:spPr>
          <a:xfrm>
            <a:off x="5316244" y="546743"/>
            <a:ext cx="8424897" cy="1533525"/>
          </a:xfrm>
          <a:prstGeom prst="rect">
            <a:avLst/>
          </a:prstGeom>
        </p:spPr>
        <p:txBody>
          <a:bodyPr lIns="0" tIns="0" rIns="0" bIns="0" rtlCol="0" anchor="t">
            <a:spAutoFit/>
          </a:bodyPr>
          <a:lstStyle/>
          <a:p>
            <a:pPr marL="0" lvl="0" indent="0" algn="l">
              <a:lnSpc>
                <a:spcPts val="12599"/>
              </a:lnSpc>
              <a:spcBef>
                <a:spcPct val="0"/>
              </a:spcBef>
            </a:pPr>
            <a:r>
              <a:rPr lang="en-US" sz="9000" b="1">
                <a:solidFill>
                  <a:srgbClr val="051D40"/>
                </a:solidFill>
                <a:latin typeface="Montserrat Bold"/>
                <a:ea typeface="Montserrat Bold"/>
                <a:cs typeface="Montserrat Bold"/>
                <a:sym typeface="Montserrat Bold"/>
              </a:rPr>
              <a:t>CÁC THỦ TỤC</a:t>
            </a:r>
          </a:p>
        </p:txBody>
      </p:sp>
      <p:sp>
        <p:nvSpPr>
          <p:cNvPr id="17" name="TextBox 17"/>
          <p:cNvSpPr txBox="1"/>
          <p:nvPr/>
        </p:nvSpPr>
        <p:spPr>
          <a:xfrm>
            <a:off x="9923616" y="4793298"/>
            <a:ext cx="6788726" cy="1863726"/>
          </a:xfrm>
          <a:prstGeom prst="rect">
            <a:avLst/>
          </a:prstGeom>
        </p:spPr>
        <p:txBody>
          <a:bodyPr lIns="0" tIns="0" rIns="0" bIns="0" rtlCol="0" anchor="t">
            <a:spAutoFit/>
          </a:bodyPr>
          <a:lstStyle/>
          <a:p>
            <a:pPr marL="0" lvl="0" indent="0" algn="ctr">
              <a:lnSpc>
                <a:spcPts val="4899"/>
              </a:lnSpc>
              <a:spcBef>
                <a:spcPct val="0"/>
              </a:spcBef>
            </a:pPr>
            <a:r>
              <a:rPr lang="en-US" sz="3499" u="none" strike="noStrike" spc="-69">
                <a:solidFill>
                  <a:srgbClr val="051D40"/>
                </a:solidFill>
                <a:latin typeface="Poppins"/>
                <a:ea typeface="Poppins"/>
                <a:cs typeface="Poppins"/>
                <a:sym typeface="Poppins"/>
              </a:rPr>
              <a:t>Lấy danh sách các học viên đã hoàn thành một khóa học cụ thể (họ tên và thời gian).</a:t>
            </a:r>
          </a:p>
        </p:txBody>
      </p:sp>
      <p:sp>
        <p:nvSpPr>
          <p:cNvPr id="18" name="TextBox 18"/>
          <p:cNvSpPr txBox="1"/>
          <p:nvPr/>
        </p:nvSpPr>
        <p:spPr>
          <a:xfrm>
            <a:off x="651804" y="4314824"/>
            <a:ext cx="6777836" cy="1457961"/>
          </a:xfrm>
          <a:prstGeom prst="rect">
            <a:avLst/>
          </a:prstGeom>
        </p:spPr>
        <p:txBody>
          <a:bodyPr lIns="0" tIns="0" rIns="0" bIns="0" rtlCol="0" anchor="t">
            <a:spAutoFit/>
          </a:bodyPr>
          <a:lstStyle/>
          <a:p>
            <a:pPr algn="ctr">
              <a:lnSpc>
                <a:spcPts val="5739"/>
              </a:lnSpc>
            </a:pPr>
            <a:r>
              <a:rPr lang="en-US" sz="4099" b="1">
                <a:solidFill>
                  <a:srgbClr val="051D40"/>
                </a:solidFill>
                <a:latin typeface="Poppins Bold"/>
                <a:ea typeface="Poppins Bold"/>
                <a:cs typeface="Poppins Bold"/>
                <a:sym typeface="Poppins Bold"/>
              </a:rPr>
              <a:t> sp_GetStudentProgress</a:t>
            </a:r>
          </a:p>
          <a:p>
            <a:pPr algn="ctr">
              <a:lnSpc>
                <a:spcPts val="5739"/>
              </a:lnSpc>
            </a:pPr>
            <a:r>
              <a:rPr lang="en-US" sz="4099" b="1">
                <a:solidFill>
                  <a:srgbClr val="051D40"/>
                </a:solidFill>
                <a:latin typeface="Poppins Bold"/>
                <a:ea typeface="Poppins Bold"/>
                <a:cs typeface="Poppins Bold"/>
                <a:sym typeface="Poppins Bold"/>
              </a:rPr>
              <a:t>(@StudentID)</a:t>
            </a:r>
          </a:p>
        </p:txBody>
      </p:sp>
      <p:sp>
        <p:nvSpPr>
          <p:cNvPr id="19" name="TextBox 19"/>
          <p:cNvSpPr txBox="1"/>
          <p:nvPr/>
        </p:nvSpPr>
        <p:spPr>
          <a:xfrm>
            <a:off x="9717112" y="2913697"/>
            <a:ext cx="7275488" cy="1422400"/>
          </a:xfrm>
          <a:prstGeom prst="rect">
            <a:avLst/>
          </a:prstGeom>
        </p:spPr>
        <p:txBody>
          <a:bodyPr wrap="square" lIns="0" tIns="0" rIns="0" bIns="0" rtlCol="0" anchor="t">
            <a:spAutoFit/>
          </a:bodyPr>
          <a:lstStyle/>
          <a:p>
            <a:pPr algn="ctr">
              <a:lnSpc>
                <a:spcPts val="5599"/>
              </a:lnSpc>
              <a:spcBef>
                <a:spcPct val="0"/>
              </a:spcBef>
            </a:pPr>
            <a:r>
              <a:rPr lang="en-US" sz="3999" b="1">
                <a:solidFill>
                  <a:srgbClr val="051D40"/>
                </a:solidFill>
                <a:latin typeface="Poppins Bold"/>
                <a:ea typeface="Poppins Bold"/>
                <a:cs typeface="Poppins Bold"/>
                <a:sym typeface="Poppins Bold"/>
              </a:rPr>
              <a:t>sp_GetCompletedStudents</a:t>
            </a:r>
          </a:p>
          <a:p>
            <a:pPr algn="ctr">
              <a:lnSpc>
                <a:spcPts val="5599"/>
              </a:lnSpc>
              <a:spcBef>
                <a:spcPct val="0"/>
              </a:spcBef>
            </a:pPr>
            <a:r>
              <a:rPr lang="en-US" sz="3999" b="1">
                <a:solidFill>
                  <a:srgbClr val="051D40"/>
                </a:solidFill>
                <a:latin typeface="Poppins Bold"/>
                <a:ea typeface="Poppins Bold"/>
                <a:cs typeface="Poppins Bold"/>
                <a:sym typeface="Poppins Bold"/>
              </a:rPr>
              <a:t>ByCourse(@CourseID)</a:t>
            </a:r>
          </a:p>
        </p:txBody>
      </p:sp>
    </p:spTree>
  </p:cSld>
  <p:clrMapOvr>
    <a:masterClrMapping/>
  </p:clrMapOvr>
  <p:transition>
    <p:cover dir="d"/>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724903" y="238398"/>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3624517" y="3252768"/>
            <a:ext cx="7480114" cy="7480114"/>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alpha val="15686"/>
                </a:srgbClr>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140664" y="-1409969"/>
            <a:ext cx="4237272" cy="4237272"/>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alpha val="15686"/>
                </a:srgbClr>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9232943" y="3252768"/>
            <a:ext cx="9295026" cy="9295026"/>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CD9"/>
            </a:solidFill>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grpSp>
        <p:nvGrpSpPr>
          <p:cNvPr id="12" name="Group 12"/>
          <p:cNvGrpSpPr/>
          <p:nvPr/>
        </p:nvGrpSpPr>
        <p:grpSpPr>
          <a:xfrm>
            <a:off x="-1910051" y="-1979384"/>
            <a:ext cx="11003679" cy="11003679"/>
            <a:chOff x="0" y="0"/>
            <a:chExt cx="812800" cy="812800"/>
          </a:xfrm>
        </p:grpSpPr>
        <p:sp>
          <p:nvSpPr>
            <p:cNvPr id="13" name="Freeform 13"/>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99BCD9"/>
            </a:solidFill>
          </p:spPr>
        </p:sp>
        <p:sp>
          <p:nvSpPr>
            <p:cNvPr id="14" name="TextBox 14"/>
            <p:cNvSpPr txBox="1"/>
            <p:nvPr/>
          </p:nvSpPr>
          <p:spPr>
            <a:xfrm>
              <a:off x="76200" y="38100"/>
              <a:ext cx="660400" cy="698500"/>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5316244" y="546743"/>
            <a:ext cx="8424897" cy="1533525"/>
          </a:xfrm>
          <a:prstGeom prst="rect">
            <a:avLst/>
          </a:prstGeom>
        </p:spPr>
        <p:txBody>
          <a:bodyPr lIns="0" tIns="0" rIns="0" bIns="0" rtlCol="0" anchor="t">
            <a:spAutoFit/>
          </a:bodyPr>
          <a:lstStyle/>
          <a:p>
            <a:pPr marL="0" lvl="0" indent="0" algn="l">
              <a:lnSpc>
                <a:spcPts val="12599"/>
              </a:lnSpc>
              <a:spcBef>
                <a:spcPct val="0"/>
              </a:spcBef>
            </a:pPr>
            <a:r>
              <a:rPr lang="en-US" sz="9000" b="1">
                <a:solidFill>
                  <a:srgbClr val="051D40"/>
                </a:solidFill>
                <a:latin typeface="Montserrat Bold"/>
                <a:ea typeface="Montserrat Bold"/>
                <a:cs typeface="Montserrat Bold"/>
                <a:sym typeface="Montserrat Bold"/>
              </a:rPr>
              <a:t>CÁC THỦ TỤC</a:t>
            </a:r>
          </a:p>
        </p:txBody>
      </p:sp>
      <p:sp>
        <p:nvSpPr>
          <p:cNvPr id="16" name="TextBox 16"/>
          <p:cNvSpPr txBox="1"/>
          <p:nvPr/>
        </p:nvSpPr>
        <p:spPr>
          <a:xfrm>
            <a:off x="1637404" y="4402410"/>
            <a:ext cx="6781693" cy="1863726"/>
          </a:xfrm>
          <a:prstGeom prst="rect">
            <a:avLst/>
          </a:prstGeom>
        </p:spPr>
        <p:txBody>
          <a:bodyPr lIns="0" tIns="0" rIns="0" bIns="0" rtlCol="0" anchor="t">
            <a:spAutoFit/>
          </a:bodyPr>
          <a:lstStyle/>
          <a:p>
            <a:pPr marL="0" lvl="0" indent="0" algn="ctr">
              <a:lnSpc>
                <a:spcPts val="4899"/>
              </a:lnSpc>
              <a:spcBef>
                <a:spcPct val="0"/>
              </a:spcBef>
            </a:pPr>
            <a:r>
              <a:rPr lang="en-US" sz="3499" spc="-69">
                <a:solidFill>
                  <a:srgbClr val="051D40"/>
                </a:solidFill>
                <a:latin typeface="Poppins"/>
                <a:ea typeface="Poppins"/>
                <a:cs typeface="Poppins"/>
                <a:sym typeface="Poppins"/>
              </a:rPr>
              <a:t>Đăng ký học</a:t>
            </a:r>
            <a:r>
              <a:rPr lang="en-US" sz="3499" u="none" strike="noStrike" spc="-69">
                <a:solidFill>
                  <a:srgbClr val="051D40"/>
                </a:solidFill>
                <a:latin typeface="Poppins"/>
                <a:ea typeface="Poppins"/>
                <a:cs typeface="Poppins"/>
                <a:sym typeface="Poppins"/>
              </a:rPr>
              <a:t> viên vào một khóa học nếu học viên chưa được đăng ký trước đó.</a:t>
            </a:r>
          </a:p>
        </p:txBody>
      </p:sp>
      <p:sp>
        <p:nvSpPr>
          <p:cNvPr id="17" name="TextBox 17"/>
          <p:cNvSpPr txBox="1"/>
          <p:nvPr/>
        </p:nvSpPr>
        <p:spPr>
          <a:xfrm>
            <a:off x="10735636" y="6793131"/>
            <a:ext cx="5844770" cy="1863726"/>
          </a:xfrm>
          <a:prstGeom prst="rect">
            <a:avLst/>
          </a:prstGeom>
        </p:spPr>
        <p:txBody>
          <a:bodyPr lIns="0" tIns="0" rIns="0" bIns="0" rtlCol="0" anchor="t">
            <a:spAutoFit/>
          </a:bodyPr>
          <a:lstStyle/>
          <a:p>
            <a:pPr marL="0" lvl="0" indent="0" algn="ctr">
              <a:lnSpc>
                <a:spcPts val="4899"/>
              </a:lnSpc>
              <a:spcBef>
                <a:spcPct val="0"/>
              </a:spcBef>
            </a:pPr>
            <a:r>
              <a:rPr lang="en-US" sz="3499" spc="-69">
                <a:solidFill>
                  <a:srgbClr val="010101"/>
                </a:solidFill>
                <a:latin typeface="Poppins"/>
                <a:ea typeface="Poppins"/>
                <a:cs typeface="Poppins"/>
                <a:sym typeface="Poppins"/>
              </a:rPr>
              <a:t>Thống kê</a:t>
            </a:r>
            <a:r>
              <a:rPr lang="en-US" sz="3499" u="none" strike="noStrike" spc="-69">
                <a:solidFill>
                  <a:srgbClr val="010101"/>
                </a:solidFill>
                <a:latin typeface="Poppins"/>
                <a:ea typeface="Poppins"/>
                <a:cs typeface="Poppins"/>
                <a:sym typeface="Poppins"/>
              </a:rPr>
              <a:t> số lượng học viên đã đăng ký cho mỗi khóa học hiện có trong hệ thống.</a:t>
            </a:r>
          </a:p>
        </p:txBody>
      </p:sp>
      <p:sp>
        <p:nvSpPr>
          <p:cNvPr id="18" name="TextBox 18"/>
          <p:cNvSpPr txBox="1"/>
          <p:nvPr/>
        </p:nvSpPr>
        <p:spPr>
          <a:xfrm>
            <a:off x="724904" y="2532043"/>
            <a:ext cx="7694194" cy="1374775"/>
          </a:xfrm>
          <a:prstGeom prst="rect">
            <a:avLst/>
          </a:prstGeom>
        </p:spPr>
        <p:txBody>
          <a:bodyPr wrap="square" lIns="0" tIns="0" rIns="0" bIns="0" rtlCol="0" anchor="t">
            <a:spAutoFit/>
          </a:bodyPr>
          <a:lstStyle/>
          <a:p>
            <a:pPr algn="ctr">
              <a:lnSpc>
                <a:spcPts val="5599"/>
              </a:lnSpc>
              <a:spcBef>
                <a:spcPct val="0"/>
              </a:spcBef>
            </a:pPr>
            <a:r>
              <a:rPr lang="en-US" sz="3999" b="1">
                <a:solidFill>
                  <a:srgbClr val="051D40"/>
                </a:solidFill>
                <a:latin typeface="Montserrat Bold"/>
                <a:ea typeface="Montserrat Bold"/>
                <a:cs typeface="Montserrat Bold"/>
                <a:sym typeface="Montserrat Bold"/>
              </a:rPr>
              <a:t>sp_EnrollStudent</a:t>
            </a:r>
          </a:p>
          <a:p>
            <a:pPr algn="ctr">
              <a:lnSpc>
                <a:spcPts val="5599"/>
              </a:lnSpc>
              <a:spcBef>
                <a:spcPct val="0"/>
              </a:spcBef>
            </a:pPr>
            <a:r>
              <a:rPr lang="en-US" sz="3999" b="1">
                <a:solidFill>
                  <a:srgbClr val="051D40"/>
                </a:solidFill>
                <a:latin typeface="Montserrat Bold"/>
                <a:ea typeface="Montserrat Bold"/>
                <a:cs typeface="Montserrat Bold"/>
                <a:sym typeface="Montserrat Bold"/>
              </a:rPr>
              <a:t>(@StudentID, @CourseID)</a:t>
            </a:r>
          </a:p>
        </p:txBody>
      </p:sp>
      <p:sp>
        <p:nvSpPr>
          <p:cNvPr id="19" name="TextBox 19"/>
          <p:cNvSpPr txBox="1"/>
          <p:nvPr/>
        </p:nvSpPr>
        <p:spPr>
          <a:xfrm>
            <a:off x="9794889" y="5596209"/>
            <a:ext cx="8076542" cy="669926"/>
          </a:xfrm>
          <a:prstGeom prst="rect">
            <a:avLst/>
          </a:prstGeom>
        </p:spPr>
        <p:txBody>
          <a:bodyPr wrap="square" lIns="0" tIns="0" rIns="0" bIns="0" rtlCol="0" anchor="t">
            <a:spAutoFit/>
          </a:bodyPr>
          <a:lstStyle/>
          <a:p>
            <a:pPr algn="ctr">
              <a:lnSpc>
                <a:spcPts val="5599"/>
              </a:lnSpc>
              <a:spcBef>
                <a:spcPct val="0"/>
              </a:spcBef>
            </a:pPr>
            <a:r>
              <a:rPr lang="en-US" sz="3999" b="1">
                <a:solidFill>
                  <a:srgbClr val="051D40"/>
                </a:solidFill>
                <a:latin typeface="Montserrat Bold"/>
                <a:ea typeface="Montserrat Bold"/>
                <a:cs typeface="Montserrat Bold"/>
                <a:sym typeface="Montserrat Bold"/>
              </a:rPr>
              <a:t>sp_CountStudentsPerCourse()</a:t>
            </a:r>
          </a:p>
        </p:txBody>
      </p:sp>
    </p:spTree>
  </p:cSld>
  <p:clrMapOvr>
    <a:masterClrMapping/>
  </p:clrMapOvr>
  <p:transition spd="slow">
    <p:fade/>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F67B0"/>
        </a:solidFill>
        <a:effectLst/>
      </p:bgPr>
    </p:bg>
    <p:spTree>
      <p:nvGrpSpPr>
        <p:cNvPr id="1" name=""/>
        <p:cNvGrpSpPr/>
        <p:nvPr/>
      </p:nvGrpSpPr>
      <p:grpSpPr>
        <a:xfrm>
          <a:off x="0" y="0"/>
          <a:ext cx="0" cy="0"/>
          <a:chOff x="0" y="0"/>
          <a:chExt cx="0" cy="0"/>
        </a:xfrm>
      </p:grpSpPr>
      <p:sp>
        <p:nvSpPr>
          <p:cNvPr id="2" name="Freeform 2"/>
          <p:cNvSpPr/>
          <p:nvPr/>
        </p:nvSpPr>
        <p:spPr>
          <a:xfrm>
            <a:off x="820820" y="7225698"/>
            <a:ext cx="5253183" cy="1037504"/>
          </a:xfrm>
          <a:custGeom>
            <a:avLst/>
            <a:gdLst/>
            <a:ahLst/>
            <a:cxnLst/>
            <a:rect l="l" t="t" r="r" b="b"/>
            <a:pathLst>
              <a:path w="5253183" h="1037504">
                <a:moveTo>
                  <a:pt x="0" y="0"/>
                </a:moveTo>
                <a:lnTo>
                  <a:pt x="5253183" y="0"/>
                </a:lnTo>
                <a:lnTo>
                  <a:pt x="5253183" y="1037504"/>
                </a:lnTo>
                <a:lnTo>
                  <a:pt x="0" y="1037504"/>
                </a:lnTo>
                <a:lnTo>
                  <a:pt x="0" y="0"/>
                </a:lnTo>
                <a:close/>
              </a:path>
            </a:pathLst>
          </a:custGeom>
          <a:blipFill>
            <a:blip r:embed="rId2"/>
            <a:stretch>
              <a:fillRect/>
            </a:stretch>
          </a:blipFill>
        </p:spPr>
      </p:sp>
      <p:sp>
        <p:nvSpPr>
          <p:cNvPr id="3" name="Freeform 3"/>
          <p:cNvSpPr/>
          <p:nvPr/>
        </p:nvSpPr>
        <p:spPr>
          <a:xfrm>
            <a:off x="6431188" y="7355216"/>
            <a:ext cx="5425624" cy="1071561"/>
          </a:xfrm>
          <a:custGeom>
            <a:avLst/>
            <a:gdLst/>
            <a:ahLst/>
            <a:cxnLst/>
            <a:rect l="l" t="t" r="r" b="b"/>
            <a:pathLst>
              <a:path w="5425624" h="1071561">
                <a:moveTo>
                  <a:pt x="0" y="0"/>
                </a:moveTo>
                <a:lnTo>
                  <a:pt x="5425624" y="0"/>
                </a:lnTo>
                <a:lnTo>
                  <a:pt x="5425624" y="1071560"/>
                </a:lnTo>
                <a:lnTo>
                  <a:pt x="0" y="1071560"/>
                </a:lnTo>
                <a:lnTo>
                  <a:pt x="0" y="0"/>
                </a:lnTo>
                <a:close/>
              </a:path>
            </a:pathLst>
          </a:custGeom>
          <a:blipFill>
            <a:blip r:embed="rId2"/>
            <a:stretch>
              <a:fillRect/>
            </a:stretch>
          </a:blipFill>
        </p:spPr>
      </p:sp>
      <p:sp>
        <p:nvSpPr>
          <p:cNvPr id="4" name="Freeform 4"/>
          <p:cNvSpPr/>
          <p:nvPr/>
        </p:nvSpPr>
        <p:spPr>
          <a:xfrm>
            <a:off x="12213997" y="7229555"/>
            <a:ext cx="5233653" cy="1033646"/>
          </a:xfrm>
          <a:custGeom>
            <a:avLst/>
            <a:gdLst/>
            <a:ahLst/>
            <a:cxnLst/>
            <a:rect l="l" t="t" r="r" b="b"/>
            <a:pathLst>
              <a:path w="5233653" h="1033646">
                <a:moveTo>
                  <a:pt x="0" y="0"/>
                </a:moveTo>
                <a:lnTo>
                  <a:pt x="5233653" y="0"/>
                </a:lnTo>
                <a:lnTo>
                  <a:pt x="5233653" y="1033647"/>
                </a:lnTo>
                <a:lnTo>
                  <a:pt x="0" y="1033647"/>
                </a:lnTo>
                <a:lnTo>
                  <a:pt x="0" y="0"/>
                </a:lnTo>
                <a:close/>
              </a:path>
            </a:pathLst>
          </a:custGeom>
          <a:blipFill>
            <a:blip r:embed="rId2"/>
            <a:stretch>
              <a:fillRect/>
            </a:stretch>
          </a:blipFill>
        </p:spPr>
      </p:sp>
      <p:grpSp>
        <p:nvGrpSpPr>
          <p:cNvPr id="5" name="Group 5"/>
          <p:cNvGrpSpPr/>
          <p:nvPr/>
        </p:nvGrpSpPr>
        <p:grpSpPr>
          <a:xfrm>
            <a:off x="12213997" y="3298645"/>
            <a:ext cx="5233653" cy="5959655"/>
            <a:chOff x="0" y="0"/>
            <a:chExt cx="1554321" cy="1769933"/>
          </a:xfrm>
        </p:grpSpPr>
        <p:sp>
          <p:nvSpPr>
            <p:cNvPr id="6" name="Freeform 6"/>
            <p:cNvSpPr/>
            <p:nvPr/>
          </p:nvSpPr>
          <p:spPr>
            <a:xfrm>
              <a:off x="0" y="0"/>
              <a:ext cx="1554321" cy="1769933"/>
            </a:xfrm>
            <a:custGeom>
              <a:avLst/>
              <a:gdLst/>
              <a:ahLst/>
              <a:cxnLst/>
              <a:rect l="l" t="t" r="r" b="b"/>
              <a:pathLst>
                <a:path w="1554321" h="1769933">
                  <a:moveTo>
                    <a:pt x="65087" y="0"/>
                  </a:moveTo>
                  <a:lnTo>
                    <a:pt x="1489233" y="0"/>
                  </a:lnTo>
                  <a:cubicBezTo>
                    <a:pt x="1506495" y="0"/>
                    <a:pt x="1523051" y="6857"/>
                    <a:pt x="1535257" y="19064"/>
                  </a:cubicBezTo>
                  <a:cubicBezTo>
                    <a:pt x="1547463" y="31270"/>
                    <a:pt x="1554321" y="47825"/>
                    <a:pt x="1554321" y="65087"/>
                  </a:cubicBezTo>
                  <a:lnTo>
                    <a:pt x="1554321" y="1704846"/>
                  </a:lnTo>
                  <a:cubicBezTo>
                    <a:pt x="1554321" y="1722108"/>
                    <a:pt x="1547463" y="1738663"/>
                    <a:pt x="1535257" y="1750869"/>
                  </a:cubicBezTo>
                  <a:cubicBezTo>
                    <a:pt x="1523051" y="1763076"/>
                    <a:pt x="1506495" y="1769933"/>
                    <a:pt x="1489233" y="1769933"/>
                  </a:cubicBezTo>
                  <a:lnTo>
                    <a:pt x="65087" y="1769933"/>
                  </a:lnTo>
                  <a:cubicBezTo>
                    <a:pt x="47825" y="1769933"/>
                    <a:pt x="31270" y="1763076"/>
                    <a:pt x="19064" y="1750869"/>
                  </a:cubicBezTo>
                  <a:cubicBezTo>
                    <a:pt x="6857" y="1738663"/>
                    <a:pt x="0" y="1722108"/>
                    <a:pt x="0" y="1704846"/>
                  </a:cubicBezTo>
                  <a:lnTo>
                    <a:pt x="0" y="65087"/>
                  </a:lnTo>
                  <a:cubicBezTo>
                    <a:pt x="0" y="47825"/>
                    <a:pt x="6857" y="31270"/>
                    <a:pt x="19064" y="19064"/>
                  </a:cubicBezTo>
                  <a:cubicBezTo>
                    <a:pt x="31270" y="6857"/>
                    <a:pt x="47825" y="0"/>
                    <a:pt x="65087" y="0"/>
                  </a:cubicBezTo>
                  <a:close/>
                </a:path>
              </a:pathLst>
            </a:custGeom>
            <a:solidFill>
              <a:srgbClr val="FDFDFD"/>
            </a:solidFill>
          </p:spPr>
        </p:sp>
        <p:sp>
          <p:nvSpPr>
            <p:cNvPr id="7" name="TextBox 7"/>
            <p:cNvSpPr txBox="1"/>
            <p:nvPr/>
          </p:nvSpPr>
          <p:spPr>
            <a:xfrm>
              <a:off x="0" y="-38100"/>
              <a:ext cx="1554321" cy="1808033"/>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8" name="Group 8"/>
          <p:cNvGrpSpPr/>
          <p:nvPr/>
        </p:nvGrpSpPr>
        <p:grpSpPr>
          <a:xfrm>
            <a:off x="6431188" y="3280119"/>
            <a:ext cx="5425624" cy="5978181"/>
            <a:chOff x="0" y="0"/>
            <a:chExt cx="1554321" cy="1712616"/>
          </a:xfrm>
        </p:grpSpPr>
        <p:sp>
          <p:nvSpPr>
            <p:cNvPr id="9" name="Freeform 9"/>
            <p:cNvSpPr/>
            <p:nvPr/>
          </p:nvSpPr>
          <p:spPr>
            <a:xfrm>
              <a:off x="0" y="0"/>
              <a:ext cx="1554321" cy="1712616"/>
            </a:xfrm>
            <a:custGeom>
              <a:avLst/>
              <a:gdLst/>
              <a:ahLst/>
              <a:cxnLst/>
              <a:rect l="l" t="t" r="r" b="b"/>
              <a:pathLst>
                <a:path w="1554321" h="1712616">
                  <a:moveTo>
                    <a:pt x="62784" y="0"/>
                  </a:moveTo>
                  <a:lnTo>
                    <a:pt x="1491536" y="0"/>
                  </a:lnTo>
                  <a:cubicBezTo>
                    <a:pt x="1526211" y="0"/>
                    <a:pt x="1554321" y="28110"/>
                    <a:pt x="1554321" y="62784"/>
                  </a:cubicBezTo>
                  <a:lnTo>
                    <a:pt x="1554321" y="1649831"/>
                  </a:lnTo>
                  <a:cubicBezTo>
                    <a:pt x="1554321" y="1684506"/>
                    <a:pt x="1526211" y="1712616"/>
                    <a:pt x="1491536" y="1712616"/>
                  </a:cubicBezTo>
                  <a:lnTo>
                    <a:pt x="62784" y="1712616"/>
                  </a:lnTo>
                  <a:cubicBezTo>
                    <a:pt x="46133" y="1712616"/>
                    <a:pt x="30163" y="1706001"/>
                    <a:pt x="18389" y="1694227"/>
                  </a:cubicBezTo>
                  <a:cubicBezTo>
                    <a:pt x="6615" y="1682452"/>
                    <a:pt x="0" y="1666483"/>
                    <a:pt x="0" y="1649831"/>
                  </a:cubicBezTo>
                  <a:lnTo>
                    <a:pt x="0" y="62784"/>
                  </a:lnTo>
                  <a:cubicBezTo>
                    <a:pt x="0" y="28110"/>
                    <a:pt x="28110" y="0"/>
                    <a:pt x="62784" y="0"/>
                  </a:cubicBezTo>
                  <a:close/>
                </a:path>
              </a:pathLst>
            </a:custGeom>
            <a:solidFill>
              <a:srgbClr val="FDFDFD"/>
            </a:solidFill>
          </p:spPr>
        </p:sp>
        <p:sp>
          <p:nvSpPr>
            <p:cNvPr id="10" name="TextBox 10"/>
            <p:cNvSpPr txBox="1"/>
            <p:nvPr/>
          </p:nvSpPr>
          <p:spPr>
            <a:xfrm>
              <a:off x="0" y="-38100"/>
              <a:ext cx="1554321" cy="1750716"/>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1" name="Group 11"/>
          <p:cNvGrpSpPr/>
          <p:nvPr/>
        </p:nvGrpSpPr>
        <p:grpSpPr>
          <a:xfrm>
            <a:off x="820820" y="3280119"/>
            <a:ext cx="5253183" cy="5978181"/>
            <a:chOff x="0" y="0"/>
            <a:chExt cx="1554321" cy="1768834"/>
          </a:xfrm>
        </p:grpSpPr>
        <p:sp>
          <p:nvSpPr>
            <p:cNvPr id="12" name="Freeform 12"/>
            <p:cNvSpPr/>
            <p:nvPr/>
          </p:nvSpPr>
          <p:spPr>
            <a:xfrm>
              <a:off x="0" y="0"/>
              <a:ext cx="1554321" cy="1768834"/>
            </a:xfrm>
            <a:custGeom>
              <a:avLst/>
              <a:gdLst/>
              <a:ahLst/>
              <a:cxnLst/>
              <a:rect l="l" t="t" r="r" b="b"/>
              <a:pathLst>
                <a:path w="1554321" h="1768834">
                  <a:moveTo>
                    <a:pt x="64845" y="0"/>
                  </a:moveTo>
                  <a:lnTo>
                    <a:pt x="1489475" y="0"/>
                  </a:lnTo>
                  <a:cubicBezTo>
                    <a:pt x="1525288" y="0"/>
                    <a:pt x="1554321" y="29032"/>
                    <a:pt x="1554321" y="64845"/>
                  </a:cubicBezTo>
                  <a:lnTo>
                    <a:pt x="1554321" y="1703989"/>
                  </a:lnTo>
                  <a:cubicBezTo>
                    <a:pt x="1554321" y="1739802"/>
                    <a:pt x="1525288" y="1768834"/>
                    <a:pt x="1489475" y="1768834"/>
                  </a:cubicBezTo>
                  <a:lnTo>
                    <a:pt x="64845" y="1768834"/>
                  </a:lnTo>
                  <a:cubicBezTo>
                    <a:pt x="29032" y="1768834"/>
                    <a:pt x="0" y="1739802"/>
                    <a:pt x="0" y="1703989"/>
                  </a:cubicBezTo>
                  <a:lnTo>
                    <a:pt x="0" y="64845"/>
                  </a:lnTo>
                  <a:cubicBezTo>
                    <a:pt x="0" y="29032"/>
                    <a:pt x="29032" y="0"/>
                    <a:pt x="64845" y="0"/>
                  </a:cubicBezTo>
                  <a:close/>
                </a:path>
              </a:pathLst>
            </a:custGeom>
            <a:solidFill>
              <a:srgbClr val="FDFDFD"/>
            </a:solidFill>
          </p:spPr>
        </p:sp>
        <p:sp>
          <p:nvSpPr>
            <p:cNvPr id="13" name="TextBox 13"/>
            <p:cNvSpPr txBox="1"/>
            <p:nvPr/>
          </p:nvSpPr>
          <p:spPr>
            <a:xfrm>
              <a:off x="0" y="-38100"/>
              <a:ext cx="1554321" cy="1806934"/>
            </a:xfrm>
            <a:prstGeom prst="rect">
              <a:avLst/>
            </a:prstGeom>
          </p:spPr>
          <p:txBody>
            <a:bodyPr lIns="50800" tIns="50800" rIns="50800" bIns="50800" rtlCol="0" anchor="ctr"/>
            <a:lstStyle/>
            <a:p>
              <a:pPr algn="ctr">
                <a:lnSpc>
                  <a:spcPts val="2659"/>
                </a:lnSpc>
              </a:pPr>
              <a:endParaRPr/>
            </a:p>
            <a:p>
              <a:pPr algn="ctr">
                <a:lnSpc>
                  <a:spcPts val="2659"/>
                </a:lnSpc>
              </a:pPr>
              <a:endParaRPr/>
            </a:p>
          </p:txBody>
        </p:sp>
      </p:grpSp>
      <p:grpSp>
        <p:nvGrpSpPr>
          <p:cNvPr id="14" name="Group 14"/>
          <p:cNvGrpSpPr/>
          <p:nvPr/>
        </p:nvGrpSpPr>
        <p:grpSpPr>
          <a:xfrm>
            <a:off x="-2123887" y="-2346523"/>
            <a:ext cx="4693046" cy="4693046"/>
            <a:chOff x="0" y="0"/>
            <a:chExt cx="812800" cy="812800"/>
          </a:xfrm>
        </p:grpSpPr>
        <p:sp>
          <p:nvSpPr>
            <p:cNvPr id="15" name="Freeform 15"/>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6" name="TextBox 16"/>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7" name="Group 17"/>
          <p:cNvGrpSpPr/>
          <p:nvPr/>
        </p:nvGrpSpPr>
        <p:grpSpPr>
          <a:xfrm>
            <a:off x="15573718" y="7940477"/>
            <a:ext cx="4693046" cy="4693046"/>
            <a:chOff x="0" y="0"/>
            <a:chExt cx="812800" cy="812800"/>
          </a:xfrm>
        </p:grpSpPr>
        <p:sp>
          <p:nvSpPr>
            <p:cNvPr id="18" name="Freeform 1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19" name="TextBox 1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20" name="TextBox 20"/>
          <p:cNvSpPr txBox="1"/>
          <p:nvPr/>
        </p:nvSpPr>
        <p:spPr>
          <a:xfrm>
            <a:off x="5418784" y="866775"/>
            <a:ext cx="7453950" cy="1533525"/>
          </a:xfrm>
          <a:prstGeom prst="rect">
            <a:avLst/>
          </a:prstGeom>
        </p:spPr>
        <p:txBody>
          <a:bodyPr lIns="0" tIns="0" rIns="0" bIns="0" rtlCol="0" anchor="t">
            <a:spAutoFit/>
          </a:bodyPr>
          <a:lstStyle/>
          <a:p>
            <a:pPr marL="0" lvl="0" indent="0" algn="ctr">
              <a:lnSpc>
                <a:spcPts val="12599"/>
              </a:lnSpc>
              <a:spcBef>
                <a:spcPct val="0"/>
              </a:spcBef>
            </a:pPr>
            <a:r>
              <a:rPr lang="en-US" sz="9000" b="1">
                <a:solidFill>
                  <a:srgbClr val="FDFDFD"/>
                </a:solidFill>
                <a:latin typeface="Montserrat Bold"/>
                <a:ea typeface="Montserrat Bold"/>
                <a:cs typeface="Montserrat Bold"/>
                <a:sym typeface="Montserrat Bold"/>
              </a:rPr>
              <a:t>CÁC HÀM </a:t>
            </a:r>
          </a:p>
        </p:txBody>
      </p:sp>
      <p:sp>
        <p:nvSpPr>
          <p:cNvPr id="21" name="TextBox 21"/>
          <p:cNvSpPr txBox="1"/>
          <p:nvPr/>
        </p:nvSpPr>
        <p:spPr>
          <a:xfrm>
            <a:off x="6683774" y="5565346"/>
            <a:ext cx="4920452" cy="2492375"/>
          </a:xfrm>
          <a:prstGeom prst="rect">
            <a:avLst/>
          </a:prstGeom>
        </p:spPr>
        <p:txBody>
          <a:bodyPr lIns="0" tIns="0" rIns="0" bIns="0" rtlCol="0" anchor="t">
            <a:spAutoFit/>
          </a:bodyPr>
          <a:lstStyle/>
          <a:p>
            <a:pPr marL="0" lvl="0" indent="0" algn="ctr">
              <a:lnSpc>
                <a:spcPts val="4900"/>
              </a:lnSpc>
              <a:spcBef>
                <a:spcPct val="0"/>
              </a:spcBef>
            </a:pPr>
            <a:r>
              <a:rPr lang="en-US" sz="3500" spc="-70">
                <a:solidFill>
                  <a:srgbClr val="051D40"/>
                </a:solidFill>
                <a:latin typeface="Poppins"/>
                <a:ea typeface="Poppins"/>
                <a:cs typeface="Poppins"/>
                <a:sym typeface="Poppins"/>
              </a:rPr>
              <a:t>Nố</a:t>
            </a:r>
            <a:r>
              <a:rPr lang="en-US" sz="3500" u="none" strike="noStrike" spc="-70">
                <a:solidFill>
                  <a:srgbClr val="051D40"/>
                </a:solidFill>
                <a:latin typeface="Poppins"/>
                <a:ea typeface="Poppins"/>
                <a:cs typeface="Poppins"/>
                <a:sym typeface="Poppins"/>
              </a:rPr>
              <a:t>i FirstName và LastName của người dùng thành một chuỗi có thể đọc được.</a:t>
            </a:r>
          </a:p>
        </p:txBody>
      </p:sp>
      <p:sp>
        <p:nvSpPr>
          <p:cNvPr id="22" name="TextBox 22"/>
          <p:cNvSpPr txBox="1"/>
          <p:nvPr/>
        </p:nvSpPr>
        <p:spPr>
          <a:xfrm>
            <a:off x="12466001" y="5381437"/>
            <a:ext cx="4746355" cy="3111500"/>
          </a:xfrm>
          <a:prstGeom prst="rect">
            <a:avLst/>
          </a:prstGeom>
        </p:spPr>
        <p:txBody>
          <a:bodyPr lIns="0" tIns="0" rIns="0" bIns="0" rtlCol="0" anchor="t">
            <a:spAutoFit/>
          </a:bodyPr>
          <a:lstStyle/>
          <a:p>
            <a:pPr marL="0" lvl="0" indent="0" algn="ctr">
              <a:lnSpc>
                <a:spcPts val="4900"/>
              </a:lnSpc>
              <a:spcBef>
                <a:spcPct val="0"/>
              </a:spcBef>
            </a:pPr>
            <a:r>
              <a:rPr lang="en-US" sz="3500" spc="-70">
                <a:solidFill>
                  <a:srgbClr val="051D40"/>
                </a:solidFill>
                <a:latin typeface="Poppins"/>
                <a:ea typeface="Poppins"/>
                <a:cs typeface="Poppins"/>
                <a:sym typeface="Poppins"/>
              </a:rPr>
              <a:t>Tính</a:t>
            </a:r>
            <a:r>
              <a:rPr lang="en-US" sz="3500" u="none" strike="noStrike" spc="-70">
                <a:solidFill>
                  <a:srgbClr val="051D40"/>
                </a:solidFill>
                <a:latin typeface="Poppins"/>
                <a:ea typeface="Poppins"/>
                <a:cs typeface="Poppins"/>
                <a:sym typeface="Poppins"/>
              </a:rPr>
              <a:t> điểm trung bình bài tập của một học viên dựa trên tất cả các lần nộp bài của họ.</a:t>
            </a:r>
          </a:p>
        </p:txBody>
      </p:sp>
      <p:sp>
        <p:nvSpPr>
          <p:cNvPr id="23" name="TextBox 23"/>
          <p:cNvSpPr txBox="1"/>
          <p:nvPr/>
        </p:nvSpPr>
        <p:spPr>
          <a:xfrm>
            <a:off x="1537062" y="3048105"/>
            <a:ext cx="3969255" cy="1656959"/>
          </a:xfrm>
          <a:prstGeom prst="rect">
            <a:avLst/>
          </a:prstGeom>
        </p:spPr>
        <p:txBody>
          <a:bodyPr lIns="0" tIns="0" rIns="0" bIns="0" rtlCol="0" anchor="t">
            <a:spAutoFit/>
          </a:bodyPr>
          <a:lstStyle/>
          <a:p>
            <a:pPr algn="ctr">
              <a:lnSpc>
                <a:spcPts val="4406"/>
              </a:lnSpc>
            </a:pPr>
            <a:r>
              <a:rPr lang="en-US" sz="3147" b="1">
                <a:solidFill>
                  <a:srgbClr val="051D40"/>
                </a:solidFill>
                <a:latin typeface="Montserrat Bold"/>
                <a:ea typeface="Montserrat Bold"/>
                <a:cs typeface="Montserrat Bold"/>
                <a:sym typeface="Montserrat Bold"/>
              </a:rPr>
              <a:t> </a:t>
            </a:r>
          </a:p>
          <a:p>
            <a:pPr marL="0" lvl="0" indent="0" algn="ctr">
              <a:lnSpc>
                <a:spcPts val="4406"/>
              </a:lnSpc>
              <a:spcBef>
                <a:spcPct val="0"/>
              </a:spcBef>
            </a:pPr>
            <a:r>
              <a:rPr lang="en-US" sz="3147" b="1">
                <a:solidFill>
                  <a:srgbClr val="051D40"/>
                </a:solidFill>
                <a:latin typeface="Montserrat Bold"/>
                <a:ea typeface="Montserrat Bold"/>
                <a:cs typeface="Montserrat Bold"/>
                <a:sym typeface="Montserrat Bold"/>
              </a:rPr>
              <a:t>fn_C</a:t>
            </a:r>
            <a:r>
              <a:rPr lang="en-US" sz="3147" b="1" u="none" strike="noStrike">
                <a:solidFill>
                  <a:srgbClr val="051D40"/>
                </a:solidFill>
                <a:latin typeface="Montserrat Bold"/>
                <a:ea typeface="Montserrat Bold"/>
                <a:cs typeface="Montserrat Bold"/>
                <a:sym typeface="Montserrat Bold"/>
              </a:rPr>
              <a:t>ourseDuration(@CourseID)</a:t>
            </a:r>
          </a:p>
        </p:txBody>
      </p:sp>
      <p:sp>
        <p:nvSpPr>
          <p:cNvPr id="24" name="TextBox 24"/>
          <p:cNvSpPr txBox="1"/>
          <p:nvPr/>
        </p:nvSpPr>
        <p:spPr>
          <a:xfrm>
            <a:off x="7647247" y="2949485"/>
            <a:ext cx="2997024" cy="1844675"/>
          </a:xfrm>
          <a:prstGeom prst="rect">
            <a:avLst/>
          </a:prstGeom>
        </p:spPr>
        <p:txBody>
          <a:bodyPr lIns="0" tIns="0" rIns="0" bIns="0" rtlCol="0" anchor="t">
            <a:spAutoFit/>
          </a:bodyPr>
          <a:lstStyle/>
          <a:p>
            <a:pPr marL="0" lvl="0" indent="0" algn="ctr">
              <a:lnSpc>
                <a:spcPts val="4900"/>
              </a:lnSpc>
              <a:spcBef>
                <a:spcPct val="0"/>
              </a:spcBef>
            </a:pPr>
            <a:r>
              <a:rPr lang="en-US" sz="3500" b="1">
                <a:solidFill>
                  <a:srgbClr val="051D40"/>
                </a:solidFill>
                <a:latin typeface="Montserrat Bold"/>
                <a:ea typeface="Montserrat Bold"/>
                <a:cs typeface="Montserrat Bold"/>
                <a:sym typeface="Montserrat Bold"/>
              </a:rPr>
              <a:t> </a:t>
            </a:r>
            <a:r>
              <a:rPr lang="en-US" sz="3500" b="1" u="none" strike="noStrike">
                <a:solidFill>
                  <a:srgbClr val="051D40"/>
                </a:solidFill>
                <a:latin typeface="Montserrat Bold"/>
                <a:ea typeface="Montserrat Bold"/>
                <a:cs typeface="Montserrat Bold"/>
                <a:sym typeface="Montserrat Bold"/>
              </a:rPr>
              <a:t>fn_FullName(@UserID)</a:t>
            </a:r>
          </a:p>
        </p:txBody>
      </p:sp>
      <p:sp>
        <p:nvSpPr>
          <p:cNvPr id="25" name="TextBox 25"/>
          <p:cNvSpPr txBox="1"/>
          <p:nvPr/>
        </p:nvSpPr>
        <p:spPr>
          <a:xfrm>
            <a:off x="12872734" y="3063543"/>
            <a:ext cx="4156438" cy="1641522"/>
          </a:xfrm>
          <a:prstGeom prst="rect">
            <a:avLst/>
          </a:prstGeom>
        </p:spPr>
        <p:txBody>
          <a:bodyPr lIns="0" tIns="0" rIns="0" bIns="0" rtlCol="0" anchor="t">
            <a:spAutoFit/>
          </a:bodyPr>
          <a:lstStyle/>
          <a:p>
            <a:pPr marL="0" lvl="0" indent="0" algn="ctr">
              <a:lnSpc>
                <a:spcPts val="4389"/>
              </a:lnSpc>
              <a:spcBef>
                <a:spcPct val="0"/>
              </a:spcBef>
            </a:pPr>
            <a:r>
              <a:rPr lang="en-US" sz="3135" b="1">
                <a:solidFill>
                  <a:srgbClr val="051D40"/>
                </a:solidFill>
                <a:latin typeface="Montserrat Bold"/>
                <a:ea typeface="Montserrat Bold"/>
                <a:cs typeface="Montserrat Bold"/>
                <a:sym typeface="Montserrat Bold"/>
              </a:rPr>
              <a:t> </a:t>
            </a:r>
            <a:r>
              <a:rPr lang="en-US" sz="3135" b="1" u="none" strike="noStrike">
                <a:solidFill>
                  <a:srgbClr val="051D40"/>
                </a:solidFill>
                <a:latin typeface="Montserrat Bold"/>
                <a:ea typeface="Montserrat Bold"/>
                <a:cs typeface="Montserrat Bold"/>
                <a:sym typeface="Montserrat Bold"/>
              </a:rPr>
              <a:t>fn_AvgAssignmentScore(@StudentID)</a:t>
            </a:r>
          </a:p>
        </p:txBody>
      </p:sp>
      <p:sp>
        <p:nvSpPr>
          <p:cNvPr id="26" name="TextBox 26"/>
          <p:cNvSpPr txBox="1"/>
          <p:nvPr/>
        </p:nvSpPr>
        <p:spPr>
          <a:xfrm>
            <a:off x="1060156" y="5242779"/>
            <a:ext cx="4764066" cy="3730625"/>
          </a:xfrm>
          <a:prstGeom prst="rect">
            <a:avLst/>
          </a:prstGeom>
        </p:spPr>
        <p:txBody>
          <a:bodyPr lIns="0" tIns="0" rIns="0" bIns="0" rtlCol="0" anchor="t">
            <a:spAutoFit/>
          </a:bodyPr>
          <a:lstStyle/>
          <a:p>
            <a:pPr marL="0" lvl="0" indent="0" algn="ctr">
              <a:lnSpc>
                <a:spcPts val="4900"/>
              </a:lnSpc>
              <a:spcBef>
                <a:spcPct val="0"/>
              </a:spcBef>
            </a:pPr>
            <a:r>
              <a:rPr lang="en-US" sz="3500" spc="-70">
                <a:solidFill>
                  <a:srgbClr val="051D40"/>
                </a:solidFill>
                <a:latin typeface="Poppins"/>
                <a:ea typeface="Poppins"/>
                <a:cs typeface="Poppins"/>
                <a:sym typeface="Poppins"/>
              </a:rPr>
              <a:t>T</a:t>
            </a:r>
            <a:r>
              <a:rPr lang="en-US" sz="3500" u="none" strike="noStrike" spc="-70">
                <a:solidFill>
                  <a:srgbClr val="051D40"/>
                </a:solidFill>
                <a:latin typeface="Poppins"/>
                <a:ea typeface="Poppins"/>
                <a:cs typeface="Poppins"/>
                <a:sym typeface="Poppins"/>
              </a:rPr>
              <a:t>rả về tổng thời lượng của một khóa học bằng cách cộng thời gian của từng bài học.</a:t>
            </a:r>
          </a:p>
          <a:p>
            <a:pPr marL="0" lvl="0" indent="0" algn="ctr">
              <a:lnSpc>
                <a:spcPts val="4900"/>
              </a:lnSpc>
              <a:spcBef>
                <a:spcPct val="0"/>
              </a:spcBef>
            </a:pPr>
            <a:endParaRPr lang="en-US" sz="3500" u="none" strike="noStrike" spc="-70">
              <a:solidFill>
                <a:srgbClr val="051D40"/>
              </a:solidFill>
              <a:latin typeface="Poppins"/>
              <a:ea typeface="Poppins"/>
              <a:cs typeface="Poppins"/>
              <a:sym typeface="Poppins"/>
            </a:endParaRPr>
          </a:p>
        </p:txBody>
      </p:sp>
      <p:sp>
        <p:nvSpPr>
          <p:cNvPr id="27" name="Freeform 27"/>
          <p:cNvSpPr/>
          <p:nvPr/>
        </p:nvSpPr>
        <p:spPr>
          <a:xfrm>
            <a:off x="2421123" y="5215610"/>
            <a:ext cx="1876465" cy="2253396"/>
          </a:xfrm>
          <a:custGeom>
            <a:avLst/>
            <a:gdLst/>
            <a:ahLst/>
            <a:cxnLst/>
            <a:rect l="l" t="t" r="r" b="b"/>
            <a:pathLst>
              <a:path w="1876465" h="2253396">
                <a:moveTo>
                  <a:pt x="0" y="0"/>
                </a:moveTo>
                <a:lnTo>
                  <a:pt x="1876465" y="0"/>
                </a:lnTo>
                <a:lnTo>
                  <a:pt x="1876465" y="2253396"/>
                </a:lnTo>
                <a:lnTo>
                  <a:pt x="0" y="2253396"/>
                </a:lnTo>
                <a:lnTo>
                  <a:pt x="0" y="0"/>
                </a:lnTo>
                <a:close/>
              </a:path>
            </a:pathLst>
          </a:custGeom>
          <a:blipFill>
            <a:blip r:embed="rId3">
              <a:alphaModFix amt="6999"/>
              <a:extLst>
                <a:ext uri="{96DAC541-7B7A-43D3-8B79-37D633B846F1}">
                  <asvg:svgBlip xmlns:asvg="http://schemas.microsoft.com/office/drawing/2016/SVG/main" r:embed="rId4"/>
                </a:ext>
              </a:extLst>
            </a:blip>
            <a:stretch>
              <a:fillRect/>
            </a:stretch>
          </a:blipFill>
        </p:spPr>
      </p:sp>
      <p:sp>
        <p:nvSpPr>
          <p:cNvPr id="28" name="Freeform 28"/>
          <p:cNvSpPr/>
          <p:nvPr/>
        </p:nvSpPr>
        <p:spPr>
          <a:xfrm>
            <a:off x="8041861" y="5295096"/>
            <a:ext cx="2204277" cy="2391228"/>
          </a:xfrm>
          <a:custGeom>
            <a:avLst/>
            <a:gdLst/>
            <a:ahLst/>
            <a:cxnLst/>
            <a:rect l="l" t="t" r="r" b="b"/>
            <a:pathLst>
              <a:path w="2204277" h="2391228">
                <a:moveTo>
                  <a:pt x="0" y="0"/>
                </a:moveTo>
                <a:lnTo>
                  <a:pt x="2204278" y="0"/>
                </a:lnTo>
                <a:lnTo>
                  <a:pt x="2204278" y="2391228"/>
                </a:lnTo>
                <a:lnTo>
                  <a:pt x="0" y="2391228"/>
                </a:lnTo>
                <a:lnTo>
                  <a:pt x="0" y="0"/>
                </a:lnTo>
                <a:close/>
              </a:path>
            </a:pathLst>
          </a:custGeom>
          <a:blipFill>
            <a:blip r:embed="rId5">
              <a:alphaModFix amt="6999"/>
              <a:extLst>
                <a:ext uri="{96DAC541-7B7A-43D3-8B79-37D633B846F1}">
                  <asvg:svgBlip xmlns:asvg="http://schemas.microsoft.com/office/drawing/2016/SVG/main" r:embed="rId6"/>
                </a:ext>
              </a:extLst>
            </a:blip>
            <a:stretch>
              <a:fillRect/>
            </a:stretch>
          </a:blipFill>
        </p:spPr>
      </p:sp>
      <p:sp>
        <p:nvSpPr>
          <p:cNvPr id="29" name="Freeform 29"/>
          <p:cNvSpPr/>
          <p:nvPr/>
        </p:nvSpPr>
        <p:spPr>
          <a:xfrm>
            <a:off x="13740053" y="5215610"/>
            <a:ext cx="2198250" cy="2142295"/>
          </a:xfrm>
          <a:custGeom>
            <a:avLst/>
            <a:gdLst/>
            <a:ahLst/>
            <a:cxnLst/>
            <a:rect l="l" t="t" r="r" b="b"/>
            <a:pathLst>
              <a:path w="2198250" h="2142295">
                <a:moveTo>
                  <a:pt x="0" y="0"/>
                </a:moveTo>
                <a:lnTo>
                  <a:pt x="2198251" y="0"/>
                </a:lnTo>
                <a:lnTo>
                  <a:pt x="2198251" y="2142295"/>
                </a:lnTo>
                <a:lnTo>
                  <a:pt x="0" y="2142295"/>
                </a:lnTo>
                <a:lnTo>
                  <a:pt x="0" y="0"/>
                </a:lnTo>
                <a:close/>
              </a:path>
            </a:pathLst>
          </a:custGeom>
          <a:blipFill>
            <a:blip r:embed="rId7">
              <a:alphaModFix amt="6999"/>
              <a:extLst>
                <a:ext uri="{96DAC541-7B7A-43D3-8B79-37D633B846F1}">
                  <asvg:svgBlip xmlns:asvg="http://schemas.microsoft.com/office/drawing/2016/SVG/main" r:embed="rId8"/>
                </a:ext>
              </a:extLst>
            </a:blip>
            <a:stretch>
              <a:fillRect/>
            </a:stretch>
          </a:blipFill>
        </p:spPr>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00569E"/>
        </a:solidFill>
        <a:effectLst/>
      </p:bgPr>
    </p:bg>
    <p:spTree>
      <p:nvGrpSpPr>
        <p:cNvPr id="1" name=""/>
        <p:cNvGrpSpPr/>
        <p:nvPr/>
      </p:nvGrpSpPr>
      <p:grpSpPr>
        <a:xfrm>
          <a:off x="0" y="0"/>
          <a:ext cx="0" cy="0"/>
          <a:chOff x="0" y="0"/>
          <a:chExt cx="0" cy="0"/>
        </a:xfrm>
      </p:grpSpPr>
      <p:sp>
        <p:nvSpPr>
          <p:cNvPr id="2" name="Freeform 2"/>
          <p:cNvSpPr/>
          <p:nvPr/>
        </p:nvSpPr>
        <p:spPr>
          <a:xfrm>
            <a:off x="13402273" y="-8767"/>
            <a:ext cx="4907787" cy="10295767"/>
          </a:xfrm>
          <a:custGeom>
            <a:avLst/>
            <a:gdLst/>
            <a:ahLst/>
            <a:cxnLst/>
            <a:rect l="l" t="t" r="r" b="b"/>
            <a:pathLst>
              <a:path w="4907787" h="10295767">
                <a:moveTo>
                  <a:pt x="0" y="0"/>
                </a:moveTo>
                <a:lnTo>
                  <a:pt x="4907787" y="0"/>
                </a:lnTo>
                <a:lnTo>
                  <a:pt x="4907787" y="10295767"/>
                </a:lnTo>
                <a:lnTo>
                  <a:pt x="0" y="10295767"/>
                </a:lnTo>
                <a:lnTo>
                  <a:pt x="0" y="0"/>
                </a:lnTo>
                <a:close/>
              </a:path>
            </a:pathLst>
          </a:custGeom>
          <a:blipFill>
            <a:blip r:embed="rId2"/>
            <a:stretch>
              <a:fillRect l="-19884" r="-19884"/>
            </a:stretch>
          </a:blipFill>
        </p:spPr>
      </p:sp>
      <p:grpSp>
        <p:nvGrpSpPr>
          <p:cNvPr id="3" name="Group 3"/>
          <p:cNvGrpSpPr/>
          <p:nvPr/>
        </p:nvGrpSpPr>
        <p:grpSpPr>
          <a:xfrm>
            <a:off x="851629" y="3299853"/>
            <a:ext cx="16407671" cy="6332927"/>
            <a:chOff x="0" y="0"/>
            <a:chExt cx="4321362" cy="1667932"/>
          </a:xfrm>
        </p:grpSpPr>
        <p:sp>
          <p:nvSpPr>
            <p:cNvPr id="4" name="Freeform 4"/>
            <p:cNvSpPr/>
            <p:nvPr/>
          </p:nvSpPr>
          <p:spPr>
            <a:xfrm>
              <a:off x="0" y="0"/>
              <a:ext cx="4321362" cy="1667932"/>
            </a:xfrm>
            <a:custGeom>
              <a:avLst/>
              <a:gdLst/>
              <a:ahLst/>
              <a:cxnLst/>
              <a:rect l="l" t="t" r="r" b="b"/>
              <a:pathLst>
                <a:path w="4321362" h="1667932">
                  <a:moveTo>
                    <a:pt x="8021" y="0"/>
                  </a:moveTo>
                  <a:lnTo>
                    <a:pt x="4313341" y="0"/>
                  </a:lnTo>
                  <a:cubicBezTo>
                    <a:pt x="4315468" y="0"/>
                    <a:pt x="4317508" y="845"/>
                    <a:pt x="4319012" y="2349"/>
                  </a:cubicBezTo>
                  <a:cubicBezTo>
                    <a:pt x="4320517" y="3854"/>
                    <a:pt x="4321362" y="5894"/>
                    <a:pt x="4321362" y="8021"/>
                  </a:cubicBezTo>
                  <a:lnTo>
                    <a:pt x="4321362" y="1659910"/>
                  </a:lnTo>
                  <a:cubicBezTo>
                    <a:pt x="4321362" y="1662038"/>
                    <a:pt x="4320517" y="1664078"/>
                    <a:pt x="4319012" y="1665582"/>
                  </a:cubicBezTo>
                  <a:cubicBezTo>
                    <a:pt x="4317508" y="1667086"/>
                    <a:pt x="4315468" y="1667932"/>
                    <a:pt x="4313341" y="1667932"/>
                  </a:cubicBezTo>
                  <a:lnTo>
                    <a:pt x="8021" y="1667932"/>
                  </a:lnTo>
                  <a:cubicBezTo>
                    <a:pt x="5894" y="1667932"/>
                    <a:pt x="3854" y="1667086"/>
                    <a:pt x="2349" y="1665582"/>
                  </a:cubicBezTo>
                  <a:cubicBezTo>
                    <a:pt x="845" y="1664078"/>
                    <a:pt x="0" y="1662038"/>
                    <a:pt x="0" y="1659910"/>
                  </a:cubicBezTo>
                  <a:lnTo>
                    <a:pt x="0" y="8021"/>
                  </a:lnTo>
                  <a:cubicBezTo>
                    <a:pt x="0" y="5894"/>
                    <a:pt x="845" y="3854"/>
                    <a:pt x="2349" y="2349"/>
                  </a:cubicBezTo>
                  <a:cubicBezTo>
                    <a:pt x="3854" y="845"/>
                    <a:pt x="5894" y="0"/>
                    <a:pt x="8021" y="0"/>
                  </a:cubicBezTo>
                  <a:close/>
                </a:path>
              </a:pathLst>
            </a:custGeom>
            <a:solidFill>
              <a:srgbClr val="FDFDFD"/>
            </a:solidFill>
          </p:spPr>
        </p:sp>
        <p:sp>
          <p:nvSpPr>
            <p:cNvPr id="5" name="TextBox 5"/>
            <p:cNvSpPr txBox="1"/>
            <p:nvPr/>
          </p:nvSpPr>
          <p:spPr>
            <a:xfrm>
              <a:off x="0" y="-38100"/>
              <a:ext cx="4321362" cy="1706032"/>
            </a:xfrm>
            <a:prstGeom prst="rect">
              <a:avLst/>
            </a:prstGeom>
          </p:spPr>
          <p:txBody>
            <a:bodyPr lIns="50800" tIns="50800" rIns="50800" bIns="50800" rtlCol="0" anchor="ctr"/>
            <a:lstStyle/>
            <a:p>
              <a:pPr algn="ctr">
                <a:lnSpc>
                  <a:spcPts val="2659"/>
                </a:lnSpc>
              </a:pPr>
              <a:endParaRPr/>
            </a:p>
          </p:txBody>
        </p:sp>
      </p:grpSp>
      <p:sp>
        <p:nvSpPr>
          <p:cNvPr id="6" name="TextBox 6"/>
          <p:cNvSpPr txBox="1"/>
          <p:nvPr/>
        </p:nvSpPr>
        <p:spPr>
          <a:xfrm>
            <a:off x="3303916" y="876300"/>
            <a:ext cx="9435759" cy="1368424"/>
          </a:xfrm>
          <a:prstGeom prst="rect">
            <a:avLst/>
          </a:prstGeom>
        </p:spPr>
        <p:txBody>
          <a:bodyPr lIns="0" tIns="0" rIns="0" bIns="0" rtlCol="0" anchor="t">
            <a:spAutoFit/>
          </a:bodyPr>
          <a:lstStyle/>
          <a:p>
            <a:pPr algn="l">
              <a:lnSpc>
                <a:spcPts val="11200"/>
              </a:lnSpc>
              <a:spcBef>
                <a:spcPct val="0"/>
              </a:spcBef>
            </a:pPr>
            <a:r>
              <a:rPr lang="en-US" sz="8000" b="1">
                <a:solidFill>
                  <a:srgbClr val="FDFDFD"/>
                </a:solidFill>
                <a:latin typeface="Montserrat Bold"/>
                <a:ea typeface="Montserrat Bold"/>
                <a:cs typeface="Montserrat Bold"/>
                <a:sym typeface="Montserrat Bold"/>
              </a:rPr>
              <a:t>CÁC TRIGGER</a:t>
            </a:r>
          </a:p>
        </p:txBody>
      </p:sp>
      <p:grpSp>
        <p:nvGrpSpPr>
          <p:cNvPr id="7" name="Group 7"/>
          <p:cNvGrpSpPr/>
          <p:nvPr/>
        </p:nvGrpSpPr>
        <p:grpSpPr>
          <a:xfrm>
            <a:off x="15573718" y="7940477"/>
            <a:ext cx="4693046" cy="4693046"/>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FFFFFF">
                  <a:alpha val="15686"/>
                </a:srgbClr>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0" name="TextBox 10"/>
          <p:cNvSpPr txBox="1"/>
          <p:nvPr/>
        </p:nvSpPr>
        <p:spPr>
          <a:xfrm>
            <a:off x="1406463" y="6327739"/>
            <a:ext cx="4161784" cy="2676525"/>
          </a:xfrm>
          <a:prstGeom prst="rect">
            <a:avLst/>
          </a:prstGeom>
        </p:spPr>
        <p:txBody>
          <a:bodyPr lIns="0" tIns="0" rIns="0" bIns="0" rtlCol="0" anchor="t">
            <a:spAutoFit/>
          </a:bodyPr>
          <a:lstStyle/>
          <a:p>
            <a:pPr algn="ctr">
              <a:lnSpc>
                <a:spcPts val="4200"/>
              </a:lnSpc>
            </a:pPr>
            <a:r>
              <a:rPr lang="en-US" sz="3000" spc="-60">
                <a:solidFill>
                  <a:srgbClr val="051D40"/>
                </a:solidFill>
                <a:latin typeface="Poppins"/>
                <a:ea typeface="Poppins"/>
                <a:cs typeface="Poppins"/>
                <a:sym typeface="Poppins"/>
              </a:rPr>
              <a:t>Gh</a:t>
            </a:r>
            <a:r>
              <a:rPr lang="en-US" sz="3000" u="none" strike="noStrike" spc="-60">
                <a:solidFill>
                  <a:srgbClr val="051D40"/>
                </a:solidFill>
                <a:latin typeface="Poppins"/>
                <a:ea typeface="Poppins"/>
                <a:cs typeface="Poppins"/>
                <a:sym typeface="Poppins"/>
              </a:rPr>
              <a:t>i lại nhật ký hoạt động (log) khi học viên đăng ký một khóa học mới trong bảng Enrollments.</a:t>
            </a:r>
          </a:p>
        </p:txBody>
      </p:sp>
      <p:sp>
        <p:nvSpPr>
          <p:cNvPr id="11" name="AutoShape 11"/>
          <p:cNvSpPr/>
          <p:nvPr/>
        </p:nvSpPr>
        <p:spPr>
          <a:xfrm>
            <a:off x="5938890" y="4181637"/>
            <a:ext cx="0" cy="4410340"/>
          </a:xfrm>
          <a:prstGeom prst="line">
            <a:avLst/>
          </a:prstGeom>
          <a:ln w="38100" cap="flat">
            <a:solidFill>
              <a:srgbClr val="00569E"/>
            </a:solidFill>
            <a:prstDash val="solid"/>
            <a:headEnd type="none" w="sm" len="sm"/>
            <a:tailEnd type="none" w="sm" len="sm"/>
          </a:ln>
        </p:spPr>
      </p:sp>
      <p:sp>
        <p:nvSpPr>
          <p:cNvPr id="12" name="TextBox 12"/>
          <p:cNvSpPr txBox="1"/>
          <p:nvPr/>
        </p:nvSpPr>
        <p:spPr>
          <a:xfrm>
            <a:off x="1284401" y="5232364"/>
            <a:ext cx="4405909" cy="606425"/>
          </a:xfrm>
          <a:prstGeom prst="rect">
            <a:avLst/>
          </a:prstGeom>
        </p:spPr>
        <p:txBody>
          <a:bodyPr lIns="0" tIns="0" rIns="0" bIns="0" rtlCol="0" anchor="t">
            <a:spAutoFit/>
          </a:bodyPr>
          <a:lstStyle/>
          <a:p>
            <a:pPr algn="ctr">
              <a:lnSpc>
                <a:spcPts val="4900"/>
              </a:lnSpc>
              <a:spcBef>
                <a:spcPct val="0"/>
              </a:spcBef>
            </a:pPr>
            <a:r>
              <a:rPr lang="en-US" sz="3500" b="1">
                <a:solidFill>
                  <a:srgbClr val="051D40"/>
                </a:solidFill>
                <a:latin typeface="Montserrat Bold"/>
                <a:ea typeface="Montserrat Bold"/>
                <a:cs typeface="Montserrat Bold"/>
                <a:sym typeface="Montserrat Bold"/>
              </a:rPr>
              <a:t>trg_LogEnrollment</a:t>
            </a:r>
          </a:p>
        </p:txBody>
      </p:sp>
      <p:sp>
        <p:nvSpPr>
          <p:cNvPr id="13" name="TextBox 13"/>
          <p:cNvSpPr txBox="1"/>
          <p:nvPr/>
        </p:nvSpPr>
        <p:spPr>
          <a:xfrm>
            <a:off x="6746518" y="6581775"/>
            <a:ext cx="4279633" cy="2676525"/>
          </a:xfrm>
          <a:prstGeom prst="rect">
            <a:avLst/>
          </a:prstGeom>
        </p:spPr>
        <p:txBody>
          <a:bodyPr wrap="square" lIns="0" tIns="0" rIns="0" bIns="0" rtlCol="0" anchor="t">
            <a:spAutoFit/>
          </a:bodyPr>
          <a:lstStyle/>
          <a:p>
            <a:pPr algn="ctr">
              <a:lnSpc>
                <a:spcPts val="4200"/>
              </a:lnSpc>
            </a:pPr>
            <a:r>
              <a:rPr lang="en-US" sz="3000" spc="-60">
                <a:solidFill>
                  <a:srgbClr val="051D40"/>
                </a:solidFill>
                <a:latin typeface="Poppins"/>
                <a:ea typeface="Poppins"/>
                <a:cs typeface="Poppins"/>
                <a:sym typeface="Poppins"/>
              </a:rPr>
              <a:t>Ngăn</a:t>
            </a:r>
            <a:r>
              <a:rPr lang="en-US" sz="3000" u="none" strike="noStrike" spc="-60">
                <a:solidFill>
                  <a:srgbClr val="051D40"/>
                </a:solidFill>
                <a:latin typeface="Poppins"/>
                <a:ea typeface="Poppins"/>
                <a:cs typeface="Poppins"/>
                <a:sym typeface="Poppins"/>
              </a:rPr>
              <a:t> không cho học viên nộp bài trễ hạn. Chỉ cho phép chèn bài nộp nếu SubmitDate ≤ DueDate của bài tập.</a:t>
            </a:r>
          </a:p>
        </p:txBody>
      </p:sp>
      <p:sp>
        <p:nvSpPr>
          <p:cNvPr id="14" name="TextBox 14"/>
          <p:cNvSpPr txBox="1"/>
          <p:nvPr/>
        </p:nvSpPr>
        <p:spPr>
          <a:xfrm>
            <a:off x="6062715" y="5240767"/>
            <a:ext cx="5443424" cy="1225550"/>
          </a:xfrm>
          <a:prstGeom prst="rect">
            <a:avLst/>
          </a:prstGeom>
        </p:spPr>
        <p:txBody>
          <a:bodyPr lIns="0" tIns="0" rIns="0" bIns="0" rtlCol="0" anchor="t">
            <a:spAutoFit/>
          </a:bodyPr>
          <a:lstStyle/>
          <a:p>
            <a:pPr algn="ctr">
              <a:lnSpc>
                <a:spcPts val="4900"/>
              </a:lnSpc>
              <a:spcBef>
                <a:spcPct val="0"/>
              </a:spcBef>
            </a:pPr>
            <a:r>
              <a:rPr lang="en-US" sz="3500" b="1">
                <a:solidFill>
                  <a:srgbClr val="051D40"/>
                </a:solidFill>
                <a:latin typeface="Montserrat Bold"/>
                <a:ea typeface="Montserrat Bold"/>
                <a:cs typeface="Montserrat Bold"/>
                <a:sym typeface="Montserrat Bold"/>
              </a:rPr>
              <a:t>trg_CheckAssignmentDeadline</a:t>
            </a:r>
          </a:p>
        </p:txBody>
      </p:sp>
      <p:sp>
        <p:nvSpPr>
          <p:cNvPr id="15" name="TextBox 15"/>
          <p:cNvSpPr txBox="1"/>
          <p:nvPr/>
        </p:nvSpPr>
        <p:spPr>
          <a:xfrm>
            <a:off x="12439589" y="6559352"/>
            <a:ext cx="4161784" cy="2676525"/>
          </a:xfrm>
          <a:prstGeom prst="rect">
            <a:avLst/>
          </a:prstGeom>
        </p:spPr>
        <p:txBody>
          <a:bodyPr lIns="0" tIns="0" rIns="0" bIns="0" rtlCol="0" anchor="t">
            <a:spAutoFit/>
          </a:bodyPr>
          <a:lstStyle/>
          <a:p>
            <a:pPr algn="ctr">
              <a:lnSpc>
                <a:spcPts val="4200"/>
              </a:lnSpc>
            </a:pPr>
            <a:r>
              <a:rPr lang="en-US" sz="3000" spc="-60">
                <a:solidFill>
                  <a:srgbClr val="051D40"/>
                </a:solidFill>
                <a:latin typeface="Poppins"/>
                <a:ea typeface="Poppins"/>
                <a:cs typeface="Poppins"/>
                <a:sym typeface="Poppins"/>
              </a:rPr>
              <a:t>Cậ</a:t>
            </a:r>
            <a:r>
              <a:rPr lang="en-US" sz="3000" u="none" strike="noStrike" spc="-60">
                <a:solidFill>
                  <a:srgbClr val="051D40"/>
                </a:solidFill>
                <a:latin typeface="Poppins"/>
                <a:ea typeface="Poppins"/>
                <a:cs typeface="Poppins"/>
                <a:sym typeface="Poppins"/>
              </a:rPr>
              <a:t>p nhật tiến độ học tập ProgressPercent của học viên sau khi có bài học mới được thêm vào khóa học.</a:t>
            </a:r>
          </a:p>
        </p:txBody>
      </p:sp>
      <p:sp>
        <p:nvSpPr>
          <p:cNvPr id="16" name="TextBox 16"/>
          <p:cNvSpPr txBox="1"/>
          <p:nvPr/>
        </p:nvSpPr>
        <p:spPr>
          <a:xfrm>
            <a:off x="12093741" y="5187914"/>
            <a:ext cx="4855314" cy="1225550"/>
          </a:xfrm>
          <a:prstGeom prst="rect">
            <a:avLst/>
          </a:prstGeom>
        </p:spPr>
        <p:txBody>
          <a:bodyPr lIns="0" tIns="0" rIns="0" bIns="0" rtlCol="0" anchor="t">
            <a:spAutoFit/>
          </a:bodyPr>
          <a:lstStyle/>
          <a:p>
            <a:pPr algn="ctr">
              <a:lnSpc>
                <a:spcPts val="4900"/>
              </a:lnSpc>
              <a:spcBef>
                <a:spcPct val="0"/>
              </a:spcBef>
            </a:pPr>
            <a:r>
              <a:rPr lang="en-US" sz="3500" b="1">
                <a:solidFill>
                  <a:srgbClr val="051D40"/>
                </a:solidFill>
                <a:latin typeface="Montserrat Bold"/>
                <a:ea typeface="Montserrat Bold"/>
                <a:cs typeface="Montserrat Bold"/>
                <a:sym typeface="Montserrat Bold"/>
              </a:rPr>
              <a:t>trg_UpdateProgressAfterLesson</a:t>
            </a:r>
          </a:p>
        </p:txBody>
      </p:sp>
      <p:sp>
        <p:nvSpPr>
          <p:cNvPr id="17" name="AutoShape 17"/>
          <p:cNvSpPr/>
          <p:nvPr/>
        </p:nvSpPr>
        <p:spPr>
          <a:xfrm>
            <a:off x="11629964" y="4181637"/>
            <a:ext cx="0" cy="4410340"/>
          </a:xfrm>
          <a:prstGeom prst="line">
            <a:avLst/>
          </a:prstGeom>
          <a:ln w="38100" cap="flat">
            <a:solidFill>
              <a:srgbClr val="00569E"/>
            </a:solidFill>
            <a:prstDash val="solid"/>
            <a:headEnd type="none" w="sm" len="sm"/>
            <a:tailEnd type="none" w="sm" len="sm"/>
          </a:ln>
        </p:spPr>
      </p:sp>
      <p:sp>
        <p:nvSpPr>
          <p:cNvPr id="18" name="Freeform 18"/>
          <p:cNvSpPr/>
          <p:nvPr/>
        </p:nvSpPr>
        <p:spPr>
          <a:xfrm>
            <a:off x="2845571" y="3845211"/>
            <a:ext cx="1283569" cy="1236894"/>
          </a:xfrm>
          <a:custGeom>
            <a:avLst/>
            <a:gdLst/>
            <a:ahLst/>
            <a:cxnLst/>
            <a:rect l="l" t="t" r="r" b="b"/>
            <a:pathLst>
              <a:path w="1283569" h="1236894">
                <a:moveTo>
                  <a:pt x="0" y="0"/>
                </a:moveTo>
                <a:lnTo>
                  <a:pt x="1283569" y="0"/>
                </a:lnTo>
                <a:lnTo>
                  <a:pt x="1283569" y="1236894"/>
                </a:lnTo>
                <a:lnTo>
                  <a:pt x="0" y="123689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19" name="Freeform 19"/>
          <p:cNvSpPr/>
          <p:nvPr/>
        </p:nvSpPr>
        <p:spPr>
          <a:xfrm>
            <a:off x="8178267" y="3845211"/>
            <a:ext cx="1298289" cy="1298289"/>
          </a:xfrm>
          <a:custGeom>
            <a:avLst/>
            <a:gdLst/>
            <a:ahLst/>
            <a:cxnLst/>
            <a:rect l="l" t="t" r="r" b="b"/>
            <a:pathLst>
              <a:path w="1298289" h="1298289">
                <a:moveTo>
                  <a:pt x="0" y="0"/>
                </a:moveTo>
                <a:lnTo>
                  <a:pt x="1298289" y="0"/>
                </a:lnTo>
                <a:lnTo>
                  <a:pt x="1298289" y="1298289"/>
                </a:lnTo>
                <a:lnTo>
                  <a:pt x="0" y="1298289"/>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sp>
      <p:sp>
        <p:nvSpPr>
          <p:cNvPr id="20" name="Freeform 20"/>
          <p:cNvSpPr/>
          <p:nvPr/>
        </p:nvSpPr>
        <p:spPr>
          <a:xfrm>
            <a:off x="14005802" y="3845211"/>
            <a:ext cx="1109447" cy="1298289"/>
          </a:xfrm>
          <a:custGeom>
            <a:avLst/>
            <a:gdLst/>
            <a:ahLst/>
            <a:cxnLst/>
            <a:rect l="l" t="t" r="r" b="b"/>
            <a:pathLst>
              <a:path w="1109447" h="1298289">
                <a:moveTo>
                  <a:pt x="0" y="0"/>
                </a:moveTo>
                <a:lnTo>
                  <a:pt x="1109446" y="0"/>
                </a:lnTo>
                <a:lnTo>
                  <a:pt x="1109446" y="1298289"/>
                </a:lnTo>
                <a:lnTo>
                  <a:pt x="0" y="1298289"/>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sp>
    </p:spTree>
  </p:cSld>
  <p:clrMapOvr>
    <a:masterClrMapping/>
  </p:clrMapOvr>
  <p:transition spd="slow">
    <p:cove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079593" y="1485528"/>
            <a:ext cx="13872936" cy="7772772"/>
            <a:chOff x="0" y="0"/>
            <a:chExt cx="3884731" cy="2176549"/>
          </a:xfrm>
        </p:grpSpPr>
        <p:sp>
          <p:nvSpPr>
            <p:cNvPr id="3" name="Freeform 3"/>
            <p:cNvSpPr/>
            <p:nvPr/>
          </p:nvSpPr>
          <p:spPr>
            <a:xfrm>
              <a:off x="0" y="0"/>
              <a:ext cx="3884731" cy="2176549"/>
            </a:xfrm>
            <a:custGeom>
              <a:avLst/>
              <a:gdLst/>
              <a:ahLst/>
              <a:cxnLst/>
              <a:rect l="l" t="t" r="r" b="b"/>
              <a:pathLst>
                <a:path w="3884731" h="2176549">
                  <a:moveTo>
                    <a:pt x="0" y="0"/>
                  </a:moveTo>
                  <a:lnTo>
                    <a:pt x="3884731" y="0"/>
                  </a:lnTo>
                  <a:lnTo>
                    <a:pt x="3884731" y="2176549"/>
                  </a:lnTo>
                  <a:lnTo>
                    <a:pt x="0" y="2176549"/>
                  </a:lnTo>
                  <a:close/>
                </a:path>
              </a:pathLst>
            </a:custGeom>
            <a:solidFill>
              <a:srgbClr val="00569E">
                <a:alpha val="95686"/>
              </a:srgbClr>
            </a:solidFill>
            <a:ln cap="sq">
              <a:noFill/>
              <a:prstDash val="solid"/>
              <a:miter/>
            </a:ln>
          </p:spPr>
        </p:sp>
        <p:sp>
          <p:nvSpPr>
            <p:cNvPr id="4" name="TextBox 4"/>
            <p:cNvSpPr txBox="1"/>
            <p:nvPr/>
          </p:nvSpPr>
          <p:spPr>
            <a:xfrm>
              <a:off x="0" y="-38100"/>
              <a:ext cx="3884731" cy="2214649"/>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5" name="TextBox 5"/>
          <p:cNvSpPr txBox="1"/>
          <p:nvPr/>
        </p:nvSpPr>
        <p:spPr>
          <a:xfrm>
            <a:off x="5924489" y="1581027"/>
            <a:ext cx="6441306" cy="1524006"/>
          </a:xfrm>
          <a:prstGeom prst="rect">
            <a:avLst/>
          </a:prstGeom>
        </p:spPr>
        <p:txBody>
          <a:bodyPr lIns="0" tIns="0" rIns="0" bIns="0" rtlCol="0" anchor="t">
            <a:spAutoFit/>
          </a:bodyPr>
          <a:lstStyle/>
          <a:p>
            <a:pPr marL="0" lvl="0" indent="0" algn="l">
              <a:lnSpc>
                <a:spcPts val="12599"/>
              </a:lnSpc>
              <a:spcBef>
                <a:spcPct val="0"/>
              </a:spcBef>
            </a:pPr>
            <a:r>
              <a:rPr lang="en-US" sz="8999" b="1">
                <a:solidFill>
                  <a:srgbClr val="FDFDFD"/>
                </a:solidFill>
                <a:latin typeface="Montserrat Bold"/>
                <a:ea typeface="Montserrat Bold"/>
                <a:cs typeface="Montserrat Bold"/>
                <a:sym typeface="Montserrat Bold"/>
              </a:rPr>
              <a:t>TỔNG KẾT</a:t>
            </a:r>
          </a:p>
        </p:txBody>
      </p:sp>
      <p:sp>
        <p:nvSpPr>
          <p:cNvPr id="6" name="TextBox 6"/>
          <p:cNvSpPr txBox="1"/>
          <p:nvPr/>
        </p:nvSpPr>
        <p:spPr>
          <a:xfrm>
            <a:off x="3122385" y="3498664"/>
            <a:ext cx="12043230" cy="5588000"/>
          </a:xfrm>
          <a:prstGeom prst="rect">
            <a:avLst/>
          </a:prstGeom>
        </p:spPr>
        <p:txBody>
          <a:bodyPr lIns="0" tIns="0" rIns="0" bIns="0" rtlCol="0" anchor="t">
            <a:spAutoFit/>
          </a:bodyPr>
          <a:lstStyle/>
          <a:p>
            <a:pPr marL="0" lvl="0" indent="0" algn="l">
              <a:lnSpc>
                <a:spcPts val="4900"/>
              </a:lnSpc>
              <a:spcBef>
                <a:spcPct val="0"/>
              </a:spcBef>
            </a:pPr>
            <a:r>
              <a:rPr lang="en-US" sz="3500" spc="-70">
                <a:solidFill>
                  <a:srgbClr val="FDFDFD"/>
                </a:solidFill>
                <a:latin typeface="Poppins"/>
                <a:ea typeface="Poppins"/>
                <a:cs typeface="Poppins"/>
                <a:sym typeface="Poppins"/>
              </a:rPr>
              <a:t>Hệ thống đã đáp ứng đầy đủ các yêu cầu nghiệp vụ cho một nền tảng quản lí học tập trực tuyến. Cơ sở dữ liệu được tổ chức bài bản, có tính mở rộng và tích hợp cao.</a:t>
            </a:r>
          </a:p>
          <a:p>
            <a:pPr marL="0" lvl="0" indent="0" algn="l">
              <a:lnSpc>
                <a:spcPts val="4900"/>
              </a:lnSpc>
              <a:spcBef>
                <a:spcPct val="0"/>
              </a:spcBef>
            </a:pPr>
            <a:endParaRPr lang="en-US" sz="3500" spc="-70">
              <a:solidFill>
                <a:srgbClr val="FDFDFD"/>
              </a:solidFill>
              <a:latin typeface="Poppins"/>
              <a:ea typeface="Poppins"/>
              <a:cs typeface="Poppins"/>
              <a:sym typeface="Poppins"/>
            </a:endParaRPr>
          </a:p>
          <a:p>
            <a:pPr marL="0" lvl="0" indent="0" algn="l">
              <a:lnSpc>
                <a:spcPts val="4900"/>
              </a:lnSpc>
              <a:spcBef>
                <a:spcPct val="0"/>
              </a:spcBef>
            </a:pPr>
            <a:r>
              <a:rPr lang="en-US" sz="3500" u="none" strike="noStrike" spc="-70">
                <a:solidFill>
                  <a:srgbClr val="FDFDFD"/>
                </a:solidFill>
                <a:latin typeface="Poppins"/>
                <a:ea typeface="Poppins"/>
                <a:cs typeface="Poppins"/>
                <a:sym typeface="Poppins"/>
              </a:rPr>
              <a:t> - Đáp ứng đầy đủ các chức năng nghiệp vụ thực tế.</a:t>
            </a:r>
          </a:p>
          <a:p>
            <a:pPr marL="0" lvl="0" indent="0" algn="l">
              <a:lnSpc>
                <a:spcPts val="4900"/>
              </a:lnSpc>
              <a:spcBef>
                <a:spcPct val="0"/>
              </a:spcBef>
            </a:pPr>
            <a:r>
              <a:rPr lang="en-US" sz="3500" u="none" strike="noStrike" spc="-70">
                <a:solidFill>
                  <a:srgbClr val="FDFDFD"/>
                </a:solidFill>
                <a:latin typeface="Poppins"/>
                <a:ea typeface="Poppins"/>
                <a:cs typeface="Poppins"/>
                <a:sym typeface="Poppins"/>
              </a:rPr>
              <a:t> - Chuẩn hóa dữ liệu đảm bảo hiệu suất và độ tin cậy.</a:t>
            </a:r>
          </a:p>
          <a:p>
            <a:pPr marL="0" lvl="0" indent="0" algn="l">
              <a:lnSpc>
                <a:spcPts val="4900"/>
              </a:lnSpc>
              <a:spcBef>
                <a:spcPct val="0"/>
              </a:spcBef>
            </a:pPr>
            <a:r>
              <a:rPr lang="en-US" sz="3500" u="none" strike="noStrike" spc="-70">
                <a:solidFill>
                  <a:srgbClr val="FDFDFD"/>
                </a:solidFill>
                <a:latin typeface="Poppins"/>
                <a:ea typeface="Poppins"/>
                <a:cs typeface="Poppins"/>
                <a:sym typeface="Poppins"/>
              </a:rPr>
              <a:t> - Sẵn sàng triển khai thực tế và phát triển thêm giao diện Web/App.</a:t>
            </a:r>
          </a:p>
          <a:p>
            <a:pPr marL="0" lvl="0" indent="0" algn="l">
              <a:lnSpc>
                <a:spcPts val="4900"/>
              </a:lnSpc>
              <a:spcBef>
                <a:spcPct val="0"/>
              </a:spcBef>
            </a:pPr>
            <a:endParaRPr lang="en-US" sz="3500" u="none" strike="noStrike" spc="-70">
              <a:solidFill>
                <a:srgbClr val="FDFDFD"/>
              </a:solidFill>
              <a:latin typeface="Poppins"/>
              <a:ea typeface="Poppins"/>
              <a:cs typeface="Poppins"/>
              <a:sym typeface="Poppins"/>
            </a:endParaRPr>
          </a:p>
        </p:txBody>
      </p:sp>
      <p:grpSp>
        <p:nvGrpSpPr>
          <p:cNvPr id="7" name="Group 7"/>
          <p:cNvGrpSpPr/>
          <p:nvPr/>
        </p:nvGrpSpPr>
        <p:grpSpPr>
          <a:xfrm>
            <a:off x="13688687" y="7480155"/>
            <a:ext cx="7523780" cy="7523780"/>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alpha val="95686"/>
              </a:srgbClr>
            </a:solidFill>
            <a:ln cap="sq">
              <a:no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10" name="Group 10"/>
          <p:cNvGrpSpPr/>
          <p:nvPr/>
        </p:nvGrpSpPr>
        <p:grpSpPr>
          <a:xfrm>
            <a:off x="-1488558" y="-2945286"/>
            <a:ext cx="5924489" cy="5924489"/>
            <a:chOff x="0" y="0"/>
            <a:chExt cx="812800" cy="812800"/>
          </a:xfrm>
        </p:grpSpPr>
        <p:sp>
          <p:nvSpPr>
            <p:cNvPr id="11" name="Freeform 11"/>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alpha val="95686"/>
              </a:srgbClr>
            </a:solidFill>
            <a:ln cap="sq">
              <a:noFill/>
              <a:prstDash val="solid"/>
              <a:miter/>
            </a:ln>
          </p:spPr>
        </p:sp>
        <p:sp>
          <p:nvSpPr>
            <p:cNvPr id="12" name="TextBox 12"/>
            <p:cNvSpPr txBox="1"/>
            <p:nvPr/>
          </p:nvSpPr>
          <p:spPr>
            <a:xfrm>
              <a:off x="76200" y="38100"/>
              <a:ext cx="660400" cy="698500"/>
            </a:xfrm>
            <a:prstGeom prst="rect">
              <a:avLst/>
            </a:prstGeom>
          </p:spPr>
          <p:txBody>
            <a:bodyPr lIns="50800" tIns="50800" rIns="50800" bIns="50800" rtlCol="0" anchor="ctr"/>
            <a:lstStyle/>
            <a:p>
              <a:pPr marL="0" lvl="0" indent="0" algn="ctr">
                <a:lnSpc>
                  <a:spcPts val="2659"/>
                </a:lnSpc>
                <a:spcBef>
                  <a:spcPct val="0"/>
                </a:spcBef>
              </a:pPr>
              <a:endParaRPr/>
            </a:p>
          </p:txBody>
        </p:sp>
      </p:grpSp>
    </p:spTree>
  </p:cSld>
  <p:clrMapOvr>
    <a:masterClrMapping/>
  </p:clrMapOvr>
  <p:transition spd="slow">
    <p:fade/>
  </p:transition>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TextBox 2"/>
          <p:cNvSpPr txBox="1"/>
          <p:nvPr/>
        </p:nvSpPr>
        <p:spPr>
          <a:xfrm>
            <a:off x="2089276" y="4165470"/>
            <a:ext cx="8819592" cy="1782070"/>
          </a:xfrm>
          <a:prstGeom prst="rect">
            <a:avLst/>
          </a:prstGeom>
        </p:spPr>
        <p:txBody>
          <a:bodyPr lIns="0" tIns="0" rIns="0" bIns="0" rtlCol="0" anchor="t">
            <a:spAutoFit/>
          </a:bodyPr>
          <a:lstStyle/>
          <a:p>
            <a:pPr marL="0" lvl="0" indent="0" algn="l">
              <a:lnSpc>
                <a:spcPts val="14650"/>
              </a:lnSpc>
              <a:spcBef>
                <a:spcPct val="0"/>
              </a:spcBef>
            </a:pPr>
            <a:r>
              <a:rPr lang="en-US" sz="10464" b="1">
                <a:solidFill>
                  <a:srgbClr val="051D40"/>
                </a:solidFill>
                <a:latin typeface="Montserrat Bold"/>
                <a:ea typeface="Montserrat Bold"/>
                <a:cs typeface="Montserrat Bold"/>
                <a:sym typeface="Montserrat Bold"/>
              </a:rPr>
              <a:t>THANK YOU!</a:t>
            </a:r>
          </a:p>
        </p:txBody>
      </p:sp>
      <p:sp>
        <p:nvSpPr>
          <p:cNvPr id="3" name="Freeform 3"/>
          <p:cNvSpPr/>
          <p:nvPr/>
        </p:nvSpPr>
        <p:spPr>
          <a:xfrm>
            <a:off x="12398912" y="967949"/>
            <a:ext cx="5889088" cy="8229600"/>
          </a:xfrm>
          <a:custGeom>
            <a:avLst/>
            <a:gdLst/>
            <a:ahLst/>
            <a:cxnLst/>
            <a:rect l="l" t="t" r="r" b="b"/>
            <a:pathLst>
              <a:path w="5889088" h="8229600">
                <a:moveTo>
                  <a:pt x="0" y="0"/>
                </a:moveTo>
                <a:lnTo>
                  <a:pt x="5889088" y="0"/>
                </a:lnTo>
                <a:lnTo>
                  <a:pt x="5889088" y="8229600"/>
                </a:lnTo>
                <a:lnTo>
                  <a:pt x="0" y="8229600"/>
                </a:lnTo>
                <a:lnTo>
                  <a:pt x="0" y="0"/>
                </a:lnTo>
                <a:close/>
              </a:path>
            </a:pathLst>
          </a:custGeom>
          <a:blipFill>
            <a:blip r:embed="rId2"/>
            <a:stretch>
              <a:fillRect t="-3703" b="-3703"/>
            </a:stretch>
          </a:blipFill>
        </p:spPr>
      </p:sp>
      <p:grpSp>
        <p:nvGrpSpPr>
          <p:cNvPr id="4" name="Group 4"/>
          <p:cNvGrpSpPr/>
          <p:nvPr/>
        </p:nvGrpSpPr>
        <p:grpSpPr>
          <a:xfrm>
            <a:off x="12398912" y="0"/>
            <a:ext cx="5889088" cy="756959"/>
            <a:chOff x="0" y="0"/>
            <a:chExt cx="1551036" cy="199364"/>
          </a:xfrm>
        </p:grpSpPr>
        <p:sp>
          <p:nvSpPr>
            <p:cNvPr id="5" name="Freeform 5"/>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00569E"/>
            </a:solidFill>
            <a:ln cap="sq">
              <a:noFill/>
              <a:prstDash val="solid"/>
              <a:miter/>
            </a:ln>
          </p:spPr>
        </p:sp>
        <p:sp>
          <p:nvSpPr>
            <p:cNvPr id="6" name="TextBox 6"/>
            <p:cNvSpPr txBox="1"/>
            <p:nvPr/>
          </p:nvSpPr>
          <p:spPr>
            <a:xfrm>
              <a:off x="0" y="-38100"/>
              <a:ext cx="1551036" cy="237464"/>
            </a:xfrm>
            <a:prstGeom prst="rect">
              <a:avLst/>
            </a:prstGeom>
          </p:spPr>
          <p:txBody>
            <a:bodyPr lIns="50800" tIns="50800" rIns="50800" bIns="50800" rtlCol="0" anchor="ctr"/>
            <a:lstStyle/>
            <a:p>
              <a:pPr algn="ctr">
                <a:lnSpc>
                  <a:spcPts val="2659"/>
                </a:lnSpc>
              </a:pPr>
              <a:endParaRPr/>
            </a:p>
          </p:txBody>
        </p:sp>
      </p:grpSp>
      <p:grpSp>
        <p:nvGrpSpPr>
          <p:cNvPr id="7" name="Group 7"/>
          <p:cNvGrpSpPr/>
          <p:nvPr/>
        </p:nvGrpSpPr>
        <p:grpSpPr>
          <a:xfrm>
            <a:off x="12398912" y="9530041"/>
            <a:ext cx="5889088" cy="756959"/>
            <a:chOff x="0" y="0"/>
            <a:chExt cx="1551036" cy="199364"/>
          </a:xfrm>
        </p:grpSpPr>
        <p:sp>
          <p:nvSpPr>
            <p:cNvPr id="8" name="Freeform 8"/>
            <p:cNvSpPr/>
            <p:nvPr/>
          </p:nvSpPr>
          <p:spPr>
            <a:xfrm>
              <a:off x="0" y="0"/>
              <a:ext cx="1551036" cy="199364"/>
            </a:xfrm>
            <a:custGeom>
              <a:avLst/>
              <a:gdLst/>
              <a:ahLst/>
              <a:cxnLst/>
              <a:rect l="l" t="t" r="r" b="b"/>
              <a:pathLst>
                <a:path w="1551036" h="199364">
                  <a:moveTo>
                    <a:pt x="0" y="0"/>
                  </a:moveTo>
                  <a:lnTo>
                    <a:pt x="1551036" y="0"/>
                  </a:lnTo>
                  <a:lnTo>
                    <a:pt x="1551036" y="199364"/>
                  </a:lnTo>
                  <a:lnTo>
                    <a:pt x="0" y="199364"/>
                  </a:lnTo>
                  <a:close/>
                </a:path>
              </a:pathLst>
            </a:custGeom>
            <a:solidFill>
              <a:srgbClr val="00569E"/>
            </a:solidFill>
            <a:ln cap="sq">
              <a:noFill/>
              <a:prstDash val="solid"/>
              <a:miter/>
            </a:ln>
          </p:spPr>
        </p:sp>
        <p:sp>
          <p:nvSpPr>
            <p:cNvPr id="9" name="TextBox 9"/>
            <p:cNvSpPr txBox="1"/>
            <p:nvPr/>
          </p:nvSpPr>
          <p:spPr>
            <a:xfrm>
              <a:off x="0" y="-38100"/>
              <a:ext cx="1551036" cy="237464"/>
            </a:xfrm>
            <a:prstGeom prst="rect">
              <a:avLst/>
            </a:prstGeom>
          </p:spPr>
          <p:txBody>
            <a:bodyPr lIns="50800" tIns="50800" rIns="50800" bIns="50800" rtlCol="0" anchor="ctr"/>
            <a:lstStyle/>
            <a:p>
              <a:pPr algn="ctr">
                <a:lnSpc>
                  <a:spcPts val="2659"/>
                </a:lnSpc>
              </a:pPr>
              <a:endParaRPr/>
            </a:p>
          </p:txBody>
        </p:sp>
      </p:grpSp>
    </p:spTree>
  </p:cSld>
  <p:clrMapOvr>
    <a:masterClrMapping/>
  </p:clrMapOvr>
  <p:transition spd="slow">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14517814" y="-315404"/>
            <a:ext cx="3964281" cy="10917809"/>
            <a:chOff x="0" y="0"/>
            <a:chExt cx="1044090" cy="2875472"/>
          </a:xfrm>
        </p:grpSpPr>
        <p:sp>
          <p:nvSpPr>
            <p:cNvPr id="4" name="Freeform 4"/>
            <p:cNvSpPr/>
            <p:nvPr/>
          </p:nvSpPr>
          <p:spPr>
            <a:xfrm>
              <a:off x="0" y="0"/>
              <a:ext cx="1044090" cy="2875472"/>
            </a:xfrm>
            <a:custGeom>
              <a:avLst/>
              <a:gdLst/>
              <a:ahLst/>
              <a:cxnLst/>
              <a:rect l="l" t="t" r="r" b="b"/>
              <a:pathLst>
                <a:path w="1044090" h="2875472">
                  <a:moveTo>
                    <a:pt x="0" y="0"/>
                  </a:moveTo>
                  <a:lnTo>
                    <a:pt x="1044090" y="0"/>
                  </a:lnTo>
                  <a:lnTo>
                    <a:pt x="1044090" y="2875472"/>
                  </a:lnTo>
                  <a:lnTo>
                    <a:pt x="0" y="2875472"/>
                  </a:lnTo>
                  <a:close/>
                </a:path>
              </a:pathLst>
            </a:custGeom>
            <a:solidFill>
              <a:srgbClr val="00569E"/>
            </a:solidFill>
            <a:ln cap="sq">
              <a:noFill/>
              <a:prstDash val="solid"/>
              <a:miter/>
            </a:ln>
          </p:spPr>
        </p:sp>
        <p:sp>
          <p:nvSpPr>
            <p:cNvPr id="5" name="TextBox 5"/>
            <p:cNvSpPr txBox="1"/>
            <p:nvPr/>
          </p:nvSpPr>
          <p:spPr>
            <a:xfrm>
              <a:off x="0" y="-38100"/>
              <a:ext cx="1044090" cy="2913572"/>
            </a:xfrm>
            <a:prstGeom prst="rect">
              <a:avLst/>
            </a:prstGeom>
          </p:spPr>
          <p:txBody>
            <a:bodyPr lIns="50800" tIns="50800" rIns="50800" bIns="50800" rtlCol="0" anchor="ctr"/>
            <a:lstStyle/>
            <a:p>
              <a:pPr marL="0" lvl="0" indent="0" algn="ctr">
                <a:lnSpc>
                  <a:spcPts val="2659"/>
                </a:lnSpc>
                <a:spcBef>
                  <a:spcPct val="0"/>
                </a:spcBef>
              </a:pPr>
              <a:endParaRPr/>
            </a:p>
          </p:txBody>
        </p:sp>
      </p:grpSp>
      <p:sp>
        <p:nvSpPr>
          <p:cNvPr id="6" name="TextBox 6"/>
          <p:cNvSpPr txBox="1"/>
          <p:nvPr/>
        </p:nvSpPr>
        <p:spPr>
          <a:xfrm>
            <a:off x="2687875" y="1005254"/>
            <a:ext cx="7732366" cy="1533525"/>
          </a:xfrm>
          <a:prstGeom prst="rect">
            <a:avLst/>
          </a:prstGeom>
        </p:spPr>
        <p:txBody>
          <a:bodyPr lIns="0" tIns="0" rIns="0" bIns="0" rtlCol="0" anchor="t">
            <a:spAutoFit/>
          </a:bodyPr>
          <a:lstStyle/>
          <a:p>
            <a:pPr algn="l">
              <a:lnSpc>
                <a:spcPts val="12599"/>
              </a:lnSpc>
              <a:spcBef>
                <a:spcPct val="0"/>
              </a:spcBef>
            </a:pPr>
            <a:r>
              <a:rPr lang="en-US" sz="9000" b="1">
                <a:solidFill>
                  <a:srgbClr val="051D40"/>
                </a:solidFill>
                <a:latin typeface="Montserrat Bold"/>
                <a:ea typeface="Montserrat Bold"/>
                <a:cs typeface="Montserrat Bold"/>
                <a:sym typeface="Montserrat Bold"/>
              </a:rPr>
              <a:t>TỔNG QUAN</a:t>
            </a:r>
          </a:p>
        </p:txBody>
      </p:sp>
      <p:grpSp>
        <p:nvGrpSpPr>
          <p:cNvPr id="7" name="Group 7"/>
          <p:cNvGrpSpPr/>
          <p:nvPr/>
        </p:nvGrpSpPr>
        <p:grpSpPr>
          <a:xfrm>
            <a:off x="-1867766" y="-1614217"/>
            <a:ext cx="3735531" cy="3735531"/>
            <a:chOff x="0" y="0"/>
            <a:chExt cx="812800" cy="812800"/>
          </a:xfrm>
        </p:grpSpPr>
        <p:sp>
          <p:nvSpPr>
            <p:cNvPr id="8" name="Freeform 8"/>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9" name="TextBox 9"/>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10" name="Freeform 10"/>
          <p:cNvSpPr/>
          <p:nvPr/>
        </p:nvSpPr>
        <p:spPr>
          <a:xfrm>
            <a:off x="11796731" y="447246"/>
            <a:ext cx="5972616" cy="9392508"/>
          </a:xfrm>
          <a:custGeom>
            <a:avLst/>
            <a:gdLst/>
            <a:ahLst/>
            <a:cxnLst/>
            <a:rect l="l" t="t" r="r" b="b"/>
            <a:pathLst>
              <a:path w="5972616" h="9392508">
                <a:moveTo>
                  <a:pt x="0" y="0"/>
                </a:moveTo>
                <a:lnTo>
                  <a:pt x="5972616" y="0"/>
                </a:lnTo>
                <a:lnTo>
                  <a:pt x="5972616" y="9392508"/>
                </a:lnTo>
                <a:lnTo>
                  <a:pt x="0" y="9392508"/>
                </a:lnTo>
                <a:lnTo>
                  <a:pt x="0" y="0"/>
                </a:lnTo>
                <a:close/>
              </a:path>
            </a:pathLst>
          </a:custGeom>
          <a:blipFill>
            <a:blip r:embed="rId3"/>
            <a:stretch>
              <a:fillRect l="-2387" r="-2387"/>
            </a:stretch>
          </a:blipFill>
        </p:spPr>
      </p:sp>
      <p:sp>
        <p:nvSpPr>
          <p:cNvPr id="11" name="Freeform 11"/>
          <p:cNvSpPr/>
          <p:nvPr/>
        </p:nvSpPr>
        <p:spPr>
          <a:xfrm rot="5400000">
            <a:off x="2907100" y="3477787"/>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2" name="TextBox 12"/>
          <p:cNvSpPr txBox="1"/>
          <p:nvPr/>
        </p:nvSpPr>
        <p:spPr>
          <a:xfrm>
            <a:off x="3796887" y="3385456"/>
            <a:ext cx="4471923"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Giới thiệu</a:t>
            </a:r>
          </a:p>
        </p:txBody>
      </p:sp>
      <p:sp>
        <p:nvSpPr>
          <p:cNvPr id="13" name="Freeform 13"/>
          <p:cNvSpPr/>
          <p:nvPr/>
        </p:nvSpPr>
        <p:spPr>
          <a:xfrm rot="5400000">
            <a:off x="2907100" y="4219161"/>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4" name="TextBox 14"/>
          <p:cNvSpPr txBox="1"/>
          <p:nvPr/>
        </p:nvSpPr>
        <p:spPr>
          <a:xfrm>
            <a:off x="3796887" y="4126830"/>
            <a:ext cx="4910462"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Phát biểu bài toán</a:t>
            </a:r>
          </a:p>
        </p:txBody>
      </p:sp>
      <p:sp>
        <p:nvSpPr>
          <p:cNvPr id="15" name="Freeform 15"/>
          <p:cNvSpPr/>
          <p:nvPr/>
        </p:nvSpPr>
        <p:spPr>
          <a:xfrm rot="5400000">
            <a:off x="2907100" y="4960215"/>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6" name="TextBox 16"/>
          <p:cNvSpPr txBox="1"/>
          <p:nvPr/>
        </p:nvSpPr>
        <p:spPr>
          <a:xfrm>
            <a:off x="3796887" y="4867884"/>
            <a:ext cx="5514340"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Chức năng chính</a:t>
            </a:r>
          </a:p>
        </p:txBody>
      </p:sp>
      <p:sp>
        <p:nvSpPr>
          <p:cNvPr id="17" name="Freeform 17"/>
          <p:cNvSpPr/>
          <p:nvPr/>
        </p:nvSpPr>
        <p:spPr>
          <a:xfrm rot="5400000">
            <a:off x="2907100" y="5701589"/>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18" name="TextBox 18"/>
          <p:cNvSpPr txBox="1"/>
          <p:nvPr/>
        </p:nvSpPr>
        <p:spPr>
          <a:xfrm>
            <a:off x="3796887" y="5609258"/>
            <a:ext cx="5212401"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Lược đồ ERD</a:t>
            </a:r>
          </a:p>
        </p:txBody>
      </p:sp>
      <p:sp>
        <p:nvSpPr>
          <p:cNvPr id="19" name="Freeform 19"/>
          <p:cNvSpPr/>
          <p:nvPr/>
        </p:nvSpPr>
        <p:spPr>
          <a:xfrm rot="5400000">
            <a:off x="2907100" y="6442643"/>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0" name="TextBox 20"/>
          <p:cNvSpPr txBox="1"/>
          <p:nvPr/>
        </p:nvSpPr>
        <p:spPr>
          <a:xfrm>
            <a:off x="3796887" y="6350312"/>
            <a:ext cx="5428072"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Lược đồ RD</a:t>
            </a:r>
          </a:p>
        </p:txBody>
      </p:sp>
      <p:sp>
        <p:nvSpPr>
          <p:cNvPr id="21" name="Freeform 21"/>
          <p:cNvSpPr/>
          <p:nvPr/>
        </p:nvSpPr>
        <p:spPr>
          <a:xfrm rot="5400000">
            <a:off x="2907100" y="7184017"/>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2" name="TextBox 22"/>
          <p:cNvSpPr txBox="1"/>
          <p:nvPr/>
        </p:nvSpPr>
        <p:spPr>
          <a:xfrm>
            <a:off x="3796887" y="7091648"/>
            <a:ext cx="6275657"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Các thủ tục, hàm, trigger</a:t>
            </a:r>
          </a:p>
        </p:txBody>
      </p:sp>
      <p:sp>
        <p:nvSpPr>
          <p:cNvPr id="23" name="Freeform 23"/>
          <p:cNvSpPr/>
          <p:nvPr/>
        </p:nvSpPr>
        <p:spPr>
          <a:xfrm rot="5400000">
            <a:off x="2907100" y="7925071"/>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4" name="TextBox 24"/>
          <p:cNvSpPr txBox="1"/>
          <p:nvPr/>
        </p:nvSpPr>
        <p:spPr>
          <a:xfrm>
            <a:off x="3796887" y="7832740"/>
            <a:ext cx="5428072"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Demo</a:t>
            </a:r>
          </a:p>
        </p:txBody>
      </p:sp>
      <p:sp>
        <p:nvSpPr>
          <p:cNvPr id="25" name="Freeform 25"/>
          <p:cNvSpPr/>
          <p:nvPr/>
        </p:nvSpPr>
        <p:spPr>
          <a:xfrm rot="5400000">
            <a:off x="2907100" y="8666445"/>
            <a:ext cx="605582" cy="537316"/>
          </a:xfrm>
          <a:custGeom>
            <a:avLst/>
            <a:gdLst/>
            <a:ahLst/>
            <a:cxnLst/>
            <a:rect l="l" t="t" r="r" b="b"/>
            <a:pathLst>
              <a:path w="605582" h="537316">
                <a:moveTo>
                  <a:pt x="0" y="0"/>
                </a:moveTo>
                <a:lnTo>
                  <a:pt x="605582" y="0"/>
                </a:lnTo>
                <a:lnTo>
                  <a:pt x="605582" y="537316"/>
                </a:lnTo>
                <a:lnTo>
                  <a:pt x="0" y="537316"/>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26" name="TextBox 26"/>
          <p:cNvSpPr txBox="1"/>
          <p:nvPr/>
        </p:nvSpPr>
        <p:spPr>
          <a:xfrm>
            <a:off x="3796887" y="8574114"/>
            <a:ext cx="5212401" cy="684186"/>
          </a:xfrm>
          <a:prstGeom prst="rect">
            <a:avLst/>
          </a:prstGeom>
        </p:spPr>
        <p:txBody>
          <a:bodyPr lIns="0" tIns="0" rIns="0" bIns="0" rtlCol="0" anchor="t">
            <a:spAutoFit/>
          </a:bodyPr>
          <a:lstStyle/>
          <a:p>
            <a:pPr algn="l">
              <a:lnSpc>
                <a:spcPts val="5398"/>
              </a:lnSpc>
              <a:spcBef>
                <a:spcPct val="0"/>
              </a:spcBef>
            </a:pPr>
            <a:r>
              <a:rPr lang="en-US" sz="3856" spc="-77">
                <a:solidFill>
                  <a:srgbClr val="051D40"/>
                </a:solidFill>
                <a:latin typeface="Poppins"/>
                <a:ea typeface="Poppins"/>
                <a:cs typeface="Poppins"/>
                <a:sym typeface="Poppins"/>
              </a:rPr>
              <a:t>Tổng kết</a:t>
            </a:r>
          </a:p>
        </p:txBody>
      </p:sp>
    </p:spTree>
  </p:cSld>
  <p:clrMapOvr>
    <a:masterClrMapping/>
  </p:clrMapOvr>
  <p:transition spd="slow">
    <p:cove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188217" y="9258300"/>
            <a:ext cx="18476217" cy="1028700"/>
            <a:chOff x="0" y="0"/>
            <a:chExt cx="4866164" cy="270933"/>
          </a:xfrm>
        </p:grpSpPr>
        <p:sp>
          <p:nvSpPr>
            <p:cNvPr id="4" name="Freeform 4"/>
            <p:cNvSpPr/>
            <p:nvPr/>
          </p:nvSpPr>
          <p:spPr>
            <a:xfrm>
              <a:off x="0" y="0"/>
              <a:ext cx="4866164" cy="270933"/>
            </a:xfrm>
            <a:custGeom>
              <a:avLst/>
              <a:gdLst/>
              <a:ahLst/>
              <a:cxnLst/>
              <a:rect l="l" t="t" r="r" b="b"/>
              <a:pathLst>
                <a:path w="4866164" h="270933">
                  <a:moveTo>
                    <a:pt x="0" y="0"/>
                  </a:moveTo>
                  <a:lnTo>
                    <a:pt x="4866164" y="0"/>
                  </a:lnTo>
                  <a:lnTo>
                    <a:pt x="4866164" y="270933"/>
                  </a:lnTo>
                  <a:lnTo>
                    <a:pt x="0" y="270933"/>
                  </a:lnTo>
                  <a:close/>
                </a:path>
              </a:pathLst>
            </a:custGeom>
            <a:solidFill>
              <a:srgbClr val="5B98BA"/>
            </a:solidFill>
            <a:ln cap="sq">
              <a:noFill/>
              <a:prstDash val="solid"/>
              <a:miter/>
            </a:ln>
          </p:spPr>
        </p:sp>
        <p:sp>
          <p:nvSpPr>
            <p:cNvPr id="5" name="TextBox 5"/>
            <p:cNvSpPr txBox="1"/>
            <p:nvPr/>
          </p:nvSpPr>
          <p:spPr>
            <a:xfrm>
              <a:off x="0" y="-38100"/>
              <a:ext cx="4866164" cy="309033"/>
            </a:xfrm>
            <a:prstGeom prst="rect">
              <a:avLst/>
            </a:prstGeom>
          </p:spPr>
          <p:txBody>
            <a:bodyPr lIns="50800" tIns="50800" rIns="50800" bIns="50800" rtlCol="0" anchor="ctr"/>
            <a:lstStyle/>
            <a:p>
              <a:pPr marL="0" lvl="0" indent="0" algn="ctr">
                <a:lnSpc>
                  <a:spcPts val="2659"/>
                </a:lnSpc>
                <a:spcBef>
                  <a:spcPct val="0"/>
                </a:spcBef>
              </a:pPr>
              <a:endParaRPr/>
            </a:p>
          </p:txBody>
        </p:sp>
      </p:grpSp>
      <p:grpSp>
        <p:nvGrpSpPr>
          <p:cNvPr id="6" name="Group 6"/>
          <p:cNvGrpSpPr/>
          <p:nvPr/>
        </p:nvGrpSpPr>
        <p:grpSpPr>
          <a:xfrm>
            <a:off x="1644625" y="2914153"/>
            <a:ext cx="6808064" cy="5989796"/>
            <a:chOff x="0" y="0"/>
            <a:chExt cx="1472438" cy="1295527"/>
          </a:xfrm>
        </p:grpSpPr>
        <p:sp>
          <p:nvSpPr>
            <p:cNvPr id="7" name="Freeform 7"/>
            <p:cNvSpPr/>
            <p:nvPr/>
          </p:nvSpPr>
          <p:spPr>
            <a:xfrm>
              <a:off x="0" y="0"/>
              <a:ext cx="1472438" cy="1295527"/>
            </a:xfrm>
            <a:custGeom>
              <a:avLst/>
              <a:gdLst/>
              <a:ahLst/>
              <a:cxnLst/>
              <a:rect l="l" t="t" r="r" b="b"/>
              <a:pathLst>
                <a:path w="1472438" h="1295527">
                  <a:moveTo>
                    <a:pt x="1472438" y="51173"/>
                  </a:moveTo>
                  <a:lnTo>
                    <a:pt x="1472438" y="1244354"/>
                  </a:lnTo>
                  <a:cubicBezTo>
                    <a:pt x="1472438" y="1257926"/>
                    <a:pt x="1467047" y="1270942"/>
                    <a:pt x="1457450" y="1280539"/>
                  </a:cubicBezTo>
                  <a:cubicBezTo>
                    <a:pt x="1447853" y="1290136"/>
                    <a:pt x="1434837" y="1295527"/>
                    <a:pt x="1421265" y="1295527"/>
                  </a:cubicBezTo>
                  <a:lnTo>
                    <a:pt x="51173" y="1295527"/>
                  </a:lnTo>
                  <a:cubicBezTo>
                    <a:pt x="37601" y="1295527"/>
                    <a:pt x="24585" y="1290136"/>
                    <a:pt x="14988" y="1280539"/>
                  </a:cubicBezTo>
                  <a:cubicBezTo>
                    <a:pt x="5391" y="1270942"/>
                    <a:pt x="0" y="1257926"/>
                    <a:pt x="0" y="1244354"/>
                  </a:cubicBezTo>
                  <a:lnTo>
                    <a:pt x="0" y="51173"/>
                  </a:lnTo>
                  <a:cubicBezTo>
                    <a:pt x="0" y="37601"/>
                    <a:pt x="5391" y="24585"/>
                    <a:pt x="14988" y="14988"/>
                  </a:cubicBezTo>
                  <a:cubicBezTo>
                    <a:pt x="24585" y="5391"/>
                    <a:pt x="37601" y="0"/>
                    <a:pt x="51173" y="0"/>
                  </a:cubicBezTo>
                  <a:lnTo>
                    <a:pt x="1421265" y="0"/>
                  </a:lnTo>
                  <a:cubicBezTo>
                    <a:pt x="1434837" y="0"/>
                    <a:pt x="1447853" y="5391"/>
                    <a:pt x="1457450" y="14988"/>
                  </a:cubicBezTo>
                  <a:cubicBezTo>
                    <a:pt x="1467047" y="24585"/>
                    <a:pt x="1472438" y="37601"/>
                    <a:pt x="1472438" y="51173"/>
                  </a:cubicBezTo>
                  <a:close/>
                </a:path>
              </a:pathLst>
            </a:custGeom>
            <a:solidFill>
              <a:srgbClr val="00569E"/>
            </a:solidFill>
            <a:ln cap="rnd">
              <a:noFill/>
              <a:prstDash val="solid"/>
              <a:round/>
            </a:ln>
          </p:spPr>
        </p:sp>
        <p:sp>
          <p:nvSpPr>
            <p:cNvPr id="8" name="TextBox 8"/>
            <p:cNvSpPr txBox="1"/>
            <p:nvPr/>
          </p:nvSpPr>
          <p:spPr>
            <a:xfrm>
              <a:off x="0" y="-38100"/>
              <a:ext cx="1472438" cy="1333627"/>
            </a:xfrm>
            <a:prstGeom prst="rect">
              <a:avLst/>
            </a:prstGeom>
          </p:spPr>
          <p:txBody>
            <a:bodyPr lIns="61860" tIns="61860" rIns="61860" bIns="61860" rtlCol="0" anchor="ctr"/>
            <a:lstStyle/>
            <a:p>
              <a:pPr marL="0" lvl="0" indent="0" algn="ctr">
                <a:lnSpc>
                  <a:spcPts val="2659"/>
                </a:lnSpc>
                <a:spcBef>
                  <a:spcPct val="0"/>
                </a:spcBef>
              </a:pPr>
              <a:endParaRPr/>
            </a:p>
          </p:txBody>
        </p:sp>
      </p:grpSp>
      <p:grpSp>
        <p:nvGrpSpPr>
          <p:cNvPr id="9" name="Group 9"/>
          <p:cNvGrpSpPr/>
          <p:nvPr/>
        </p:nvGrpSpPr>
        <p:grpSpPr>
          <a:xfrm>
            <a:off x="9835312" y="2914153"/>
            <a:ext cx="6808064" cy="5989796"/>
            <a:chOff x="0" y="0"/>
            <a:chExt cx="1472438" cy="1295527"/>
          </a:xfrm>
        </p:grpSpPr>
        <p:sp>
          <p:nvSpPr>
            <p:cNvPr id="10" name="Freeform 10"/>
            <p:cNvSpPr/>
            <p:nvPr/>
          </p:nvSpPr>
          <p:spPr>
            <a:xfrm>
              <a:off x="0" y="0"/>
              <a:ext cx="1472438" cy="1295527"/>
            </a:xfrm>
            <a:custGeom>
              <a:avLst/>
              <a:gdLst/>
              <a:ahLst/>
              <a:cxnLst/>
              <a:rect l="l" t="t" r="r" b="b"/>
              <a:pathLst>
                <a:path w="1472438" h="1295527">
                  <a:moveTo>
                    <a:pt x="1472438" y="51173"/>
                  </a:moveTo>
                  <a:lnTo>
                    <a:pt x="1472438" y="1244354"/>
                  </a:lnTo>
                  <a:cubicBezTo>
                    <a:pt x="1472438" y="1257926"/>
                    <a:pt x="1467047" y="1270942"/>
                    <a:pt x="1457450" y="1280539"/>
                  </a:cubicBezTo>
                  <a:cubicBezTo>
                    <a:pt x="1447853" y="1290136"/>
                    <a:pt x="1434837" y="1295527"/>
                    <a:pt x="1421265" y="1295527"/>
                  </a:cubicBezTo>
                  <a:lnTo>
                    <a:pt x="51173" y="1295527"/>
                  </a:lnTo>
                  <a:cubicBezTo>
                    <a:pt x="37601" y="1295527"/>
                    <a:pt x="24585" y="1290136"/>
                    <a:pt x="14988" y="1280539"/>
                  </a:cubicBezTo>
                  <a:cubicBezTo>
                    <a:pt x="5391" y="1270942"/>
                    <a:pt x="0" y="1257926"/>
                    <a:pt x="0" y="1244354"/>
                  </a:cubicBezTo>
                  <a:lnTo>
                    <a:pt x="0" y="51173"/>
                  </a:lnTo>
                  <a:cubicBezTo>
                    <a:pt x="0" y="37601"/>
                    <a:pt x="5391" y="24585"/>
                    <a:pt x="14988" y="14988"/>
                  </a:cubicBezTo>
                  <a:cubicBezTo>
                    <a:pt x="24585" y="5391"/>
                    <a:pt x="37601" y="0"/>
                    <a:pt x="51173" y="0"/>
                  </a:cubicBezTo>
                  <a:lnTo>
                    <a:pt x="1421265" y="0"/>
                  </a:lnTo>
                  <a:cubicBezTo>
                    <a:pt x="1434837" y="0"/>
                    <a:pt x="1447853" y="5391"/>
                    <a:pt x="1457450" y="14988"/>
                  </a:cubicBezTo>
                  <a:cubicBezTo>
                    <a:pt x="1467047" y="24585"/>
                    <a:pt x="1472438" y="37601"/>
                    <a:pt x="1472438" y="51173"/>
                  </a:cubicBezTo>
                  <a:close/>
                </a:path>
              </a:pathLst>
            </a:custGeom>
            <a:solidFill>
              <a:srgbClr val="00569E"/>
            </a:solidFill>
            <a:ln cap="rnd">
              <a:noFill/>
              <a:prstDash val="solid"/>
              <a:round/>
            </a:ln>
          </p:spPr>
        </p:sp>
        <p:sp>
          <p:nvSpPr>
            <p:cNvPr id="11" name="TextBox 11"/>
            <p:cNvSpPr txBox="1"/>
            <p:nvPr/>
          </p:nvSpPr>
          <p:spPr>
            <a:xfrm>
              <a:off x="0" y="-38100"/>
              <a:ext cx="1472438" cy="1333627"/>
            </a:xfrm>
            <a:prstGeom prst="rect">
              <a:avLst/>
            </a:prstGeom>
          </p:spPr>
          <p:txBody>
            <a:bodyPr lIns="61860" tIns="61860" rIns="61860" bIns="61860" rtlCol="0" anchor="ctr"/>
            <a:lstStyle/>
            <a:p>
              <a:pPr marL="0" lvl="0" indent="0" algn="ctr">
                <a:lnSpc>
                  <a:spcPts val="2659"/>
                </a:lnSpc>
                <a:spcBef>
                  <a:spcPct val="0"/>
                </a:spcBef>
              </a:pPr>
              <a:endParaRPr/>
            </a:p>
          </p:txBody>
        </p:sp>
      </p:grpSp>
      <p:grpSp>
        <p:nvGrpSpPr>
          <p:cNvPr id="12" name="Group 12"/>
          <p:cNvGrpSpPr/>
          <p:nvPr/>
        </p:nvGrpSpPr>
        <p:grpSpPr>
          <a:xfrm>
            <a:off x="2464935" y="2330429"/>
            <a:ext cx="5167442" cy="1167448"/>
            <a:chOff x="0" y="0"/>
            <a:chExt cx="1360972" cy="307476"/>
          </a:xfrm>
        </p:grpSpPr>
        <p:sp>
          <p:nvSpPr>
            <p:cNvPr id="13" name="Freeform 13"/>
            <p:cNvSpPr/>
            <p:nvPr/>
          </p:nvSpPr>
          <p:spPr>
            <a:xfrm>
              <a:off x="0" y="0"/>
              <a:ext cx="1360972" cy="307476"/>
            </a:xfrm>
            <a:custGeom>
              <a:avLst/>
              <a:gdLst/>
              <a:ahLst/>
              <a:cxnLst/>
              <a:rect l="l" t="t" r="r" b="b"/>
              <a:pathLst>
                <a:path w="1360972" h="307476">
                  <a:moveTo>
                    <a:pt x="1157772" y="0"/>
                  </a:moveTo>
                  <a:cubicBezTo>
                    <a:pt x="1269997" y="0"/>
                    <a:pt x="1360972" y="68831"/>
                    <a:pt x="1360972" y="153738"/>
                  </a:cubicBezTo>
                  <a:cubicBezTo>
                    <a:pt x="1360972" y="238645"/>
                    <a:pt x="1269997" y="307476"/>
                    <a:pt x="1157772" y="307476"/>
                  </a:cubicBezTo>
                  <a:lnTo>
                    <a:pt x="203200" y="307476"/>
                  </a:lnTo>
                  <a:cubicBezTo>
                    <a:pt x="90976" y="307476"/>
                    <a:pt x="0" y="238645"/>
                    <a:pt x="0" y="153738"/>
                  </a:cubicBezTo>
                  <a:cubicBezTo>
                    <a:pt x="0" y="68831"/>
                    <a:pt x="90976" y="0"/>
                    <a:pt x="203200" y="0"/>
                  </a:cubicBezTo>
                  <a:close/>
                </a:path>
              </a:pathLst>
            </a:custGeom>
            <a:solidFill>
              <a:srgbClr val="FFFFFF"/>
            </a:solidFill>
          </p:spPr>
        </p:sp>
        <p:sp>
          <p:nvSpPr>
            <p:cNvPr id="14" name="TextBox 14"/>
            <p:cNvSpPr txBox="1"/>
            <p:nvPr/>
          </p:nvSpPr>
          <p:spPr>
            <a:xfrm>
              <a:off x="0" y="-38100"/>
              <a:ext cx="1360972" cy="345576"/>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3159911" y="3312375"/>
            <a:ext cx="3275492" cy="1216540"/>
          </a:xfrm>
          <a:prstGeom prst="rect">
            <a:avLst/>
          </a:prstGeom>
        </p:spPr>
        <p:txBody>
          <a:bodyPr lIns="0" tIns="0" rIns="0" bIns="0" rtlCol="0" anchor="t">
            <a:spAutoFit/>
          </a:bodyPr>
          <a:lstStyle/>
          <a:p>
            <a:pPr marL="0" lvl="0" indent="0" algn="ctr">
              <a:lnSpc>
                <a:spcPts val="9980"/>
              </a:lnSpc>
              <a:spcBef>
                <a:spcPct val="0"/>
              </a:spcBef>
            </a:pPr>
            <a:endParaRPr/>
          </a:p>
        </p:txBody>
      </p:sp>
      <p:sp>
        <p:nvSpPr>
          <p:cNvPr id="16" name="TextBox 16"/>
          <p:cNvSpPr txBox="1"/>
          <p:nvPr/>
        </p:nvSpPr>
        <p:spPr>
          <a:xfrm>
            <a:off x="2070649" y="3656836"/>
            <a:ext cx="5956015" cy="4545705"/>
          </a:xfrm>
          <a:prstGeom prst="rect">
            <a:avLst/>
          </a:prstGeom>
        </p:spPr>
        <p:txBody>
          <a:bodyPr lIns="0" tIns="0" rIns="0" bIns="0" rtlCol="0" anchor="t">
            <a:spAutoFit/>
          </a:bodyPr>
          <a:lstStyle/>
          <a:p>
            <a:pPr algn="l">
              <a:lnSpc>
                <a:spcPts val="5124"/>
              </a:lnSpc>
            </a:pPr>
            <a:r>
              <a:rPr lang="en-US" sz="3660" spc="-73">
                <a:solidFill>
                  <a:srgbClr val="FDFDFD"/>
                </a:solidFill>
                <a:latin typeface="Poppins"/>
                <a:ea typeface="Poppins"/>
                <a:cs typeface="Poppins"/>
                <a:sym typeface="Poppins"/>
              </a:rPr>
              <a:t>SE190124 - Lê Tuấn Kiệt</a:t>
            </a:r>
          </a:p>
          <a:p>
            <a:pPr algn="l">
              <a:lnSpc>
                <a:spcPts val="5124"/>
              </a:lnSpc>
            </a:pPr>
            <a:r>
              <a:rPr lang="en-US" sz="3660" spc="-73">
                <a:solidFill>
                  <a:srgbClr val="FDFDFD"/>
                </a:solidFill>
                <a:latin typeface="Poppins"/>
                <a:ea typeface="Poppins"/>
                <a:cs typeface="Poppins"/>
                <a:sym typeface="Poppins"/>
              </a:rPr>
              <a:t>SE192861 - Phạm Tuấn Anh</a:t>
            </a:r>
          </a:p>
          <a:p>
            <a:pPr algn="l">
              <a:lnSpc>
                <a:spcPts val="5124"/>
              </a:lnSpc>
            </a:pPr>
            <a:r>
              <a:rPr lang="en-US" sz="3660" spc="-73">
                <a:solidFill>
                  <a:srgbClr val="FDFDFD"/>
                </a:solidFill>
                <a:latin typeface="Poppins"/>
                <a:ea typeface="Poppins"/>
                <a:cs typeface="Poppins"/>
                <a:sym typeface="Poppins"/>
              </a:rPr>
              <a:t>SE190769 - Đặng Hồng Phước</a:t>
            </a:r>
          </a:p>
          <a:p>
            <a:pPr algn="l">
              <a:lnSpc>
                <a:spcPts val="5124"/>
              </a:lnSpc>
            </a:pPr>
            <a:r>
              <a:rPr lang="en-US" sz="3660" spc="-73">
                <a:solidFill>
                  <a:srgbClr val="FDFDFD"/>
                </a:solidFill>
                <a:latin typeface="Poppins"/>
                <a:ea typeface="Poppins"/>
                <a:cs typeface="Poppins"/>
                <a:sym typeface="Poppins"/>
              </a:rPr>
              <a:t>SE190007 - Trương Thảo Vi</a:t>
            </a:r>
          </a:p>
          <a:p>
            <a:pPr algn="l">
              <a:lnSpc>
                <a:spcPts val="5124"/>
              </a:lnSpc>
              <a:spcBef>
                <a:spcPct val="0"/>
              </a:spcBef>
            </a:pPr>
            <a:r>
              <a:rPr lang="en-US" sz="3660" spc="-73">
                <a:solidFill>
                  <a:srgbClr val="FDFDFD"/>
                </a:solidFill>
                <a:latin typeface="Poppins"/>
                <a:ea typeface="Poppins"/>
                <a:cs typeface="Poppins"/>
                <a:sym typeface="Poppins"/>
              </a:rPr>
              <a:t>SE184947 - Lê Khắc Nguyên Trung</a:t>
            </a:r>
          </a:p>
        </p:txBody>
      </p:sp>
      <p:sp>
        <p:nvSpPr>
          <p:cNvPr id="17" name="TextBox 17"/>
          <p:cNvSpPr txBox="1"/>
          <p:nvPr/>
        </p:nvSpPr>
        <p:spPr>
          <a:xfrm>
            <a:off x="3274447" y="2422980"/>
            <a:ext cx="3548420" cy="887095"/>
          </a:xfrm>
          <a:prstGeom prst="rect">
            <a:avLst/>
          </a:prstGeom>
        </p:spPr>
        <p:txBody>
          <a:bodyPr lIns="0" tIns="0" rIns="0" bIns="0" rtlCol="0" anchor="t">
            <a:spAutoFit/>
          </a:bodyPr>
          <a:lstStyle/>
          <a:p>
            <a:pPr algn="ctr">
              <a:lnSpc>
                <a:spcPts val="7279"/>
              </a:lnSpc>
            </a:pPr>
            <a:r>
              <a:rPr lang="en-US" sz="5199" b="1">
                <a:solidFill>
                  <a:srgbClr val="051D40"/>
                </a:solidFill>
                <a:latin typeface="Canva Sans Bold"/>
                <a:ea typeface="Canva Sans Bold"/>
                <a:cs typeface="Canva Sans Bold"/>
                <a:sym typeface="Canva Sans Bold"/>
              </a:rPr>
              <a:t>Thành viên</a:t>
            </a:r>
          </a:p>
        </p:txBody>
      </p:sp>
      <p:sp>
        <p:nvSpPr>
          <p:cNvPr id="18" name="TextBox 18"/>
          <p:cNvSpPr txBox="1"/>
          <p:nvPr/>
        </p:nvSpPr>
        <p:spPr>
          <a:xfrm>
            <a:off x="10608226" y="3637786"/>
            <a:ext cx="5262234" cy="4418705"/>
          </a:xfrm>
          <a:prstGeom prst="rect">
            <a:avLst/>
          </a:prstGeom>
        </p:spPr>
        <p:txBody>
          <a:bodyPr lIns="0" tIns="0" rIns="0" bIns="0" rtlCol="0" anchor="t">
            <a:spAutoFit/>
          </a:bodyPr>
          <a:lstStyle/>
          <a:p>
            <a:pPr algn="l">
              <a:lnSpc>
                <a:spcPts val="5824"/>
              </a:lnSpc>
              <a:spcBef>
                <a:spcPct val="0"/>
              </a:spcBef>
            </a:pPr>
            <a:r>
              <a:rPr lang="en-US" sz="4160" spc="-83">
                <a:solidFill>
                  <a:srgbClr val="FDFDFD"/>
                </a:solidFill>
                <a:latin typeface="Poppins"/>
                <a:ea typeface="Poppins"/>
                <a:cs typeface="Poppins"/>
                <a:sym typeface="Poppins"/>
              </a:rPr>
              <a:t>Xây dựng một hệ thống cơ sở dữ liệu cùng một số chức năng quản lí trong việc vận hành trung tâm dạy lập trình.</a:t>
            </a:r>
          </a:p>
        </p:txBody>
      </p:sp>
      <p:grpSp>
        <p:nvGrpSpPr>
          <p:cNvPr id="19" name="Group 19"/>
          <p:cNvGrpSpPr/>
          <p:nvPr/>
        </p:nvGrpSpPr>
        <p:grpSpPr>
          <a:xfrm>
            <a:off x="10703018" y="2330429"/>
            <a:ext cx="5167442" cy="1167448"/>
            <a:chOff x="0" y="0"/>
            <a:chExt cx="1360972" cy="307476"/>
          </a:xfrm>
        </p:grpSpPr>
        <p:sp>
          <p:nvSpPr>
            <p:cNvPr id="20" name="Freeform 20"/>
            <p:cNvSpPr/>
            <p:nvPr/>
          </p:nvSpPr>
          <p:spPr>
            <a:xfrm>
              <a:off x="0" y="0"/>
              <a:ext cx="1360972" cy="307476"/>
            </a:xfrm>
            <a:custGeom>
              <a:avLst/>
              <a:gdLst/>
              <a:ahLst/>
              <a:cxnLst/>
              <a:rect l="l" t="t" r="r" b="b"/>
              <a:pathLst>
                <a:path w="1360972" h="307476">
                  <a:moveTo>
                    <a:pt x="1157772" y="0"/>
                  </a:moveTo>
                  <a:cubicBezTo>
                    <a:pt x="1269997" y="0"/>
                    <a:pt x="1360972" y="68831"/>
                    <a:pt x="1360972" y="153738"/>
                  </a:cubicBezTo>
                  <a:cubicBezTo>
                    <a:pt x="1360972" y="238645"/>
                    <a:pt x="1269997" y="307476"/>
                    <a:pt x="1157772" y="307476"/>
                  </a:cubicBezTo>
                  <a:lnTo>
                    <a:pt x="203200" y="307476"/>
                  </a:lnTo>
                  <a:cubicBezTo>
                    <a:pt x="90976" y="307476"/>
                    <a:pt x="0" y="238645"/>
                    <a:pt x="0" y="153738"/>
                  </a:cubicBezTo>
                  <a:cubicBezTo>
                    <a:pt x="0" y="68831"/>
                    <a:pt x="90976" y="0"/>
                    <a:pt x="203200" y="0"/>
                  </a:cubicBezTo>
                  <a:close/>
                </a:path>
              </a:pathLst>
            </a:custGeom>
            <a:solidFill>
              <a:srgbClr val="FFFFFF"/>
            </a:solidFill>
          </p:spPr>
        </p:sp>
        <p:sp>
          <p:nvSpPr>
            <p:cNvPr id="21" name="TextBox 21"/>
            <p:cNvSpPr txBox="1"/>
            <p:nvPr/>
          </p:nvSpPr>
          <p:spPr>
            <a:xfrm>
              <a:off x="0" y="-38100"/>
              <a:ext cx="1360972" cy="345576"/>
            </a:xfrm>
            <a:prstGeom prst="rect">
              <a:avLst/>
            </a:prstGeom>
          </p:spPr>
          <p:txBody>
            <a:bodyPr lIns="50800" tIns="50800" rIns="50800" bIns="50800" rtlCol="0" anchor="ctr"/>
            <a:lstStyle/>
            <a:p>
              <a:pPr algn="ctr">
                <a:lnSpc>
                  <a:spcPts val="2659"/>
                </a:lnSpc>
              </a:pPr>
              <a:endParaRPr/>
            </a:p>
          </p:txBody>
        </p:sp>
      </p:grpSp>
      <p:sp>
        <p:nvSpPr>
          <p:cNvPr id="22" name="TextBox 22"/>
          <p:cNvSpPr txBox="1"/>
          <p:nvPr/>
        </p:nvSpPr>
        <p:spPr>
          <a:xfrm>
            <a:off x="12340847" y="2422980"/>
            <a:ext cx="1891784" cy="887095"/>
          </a:xfrm>
          <a:prstGeom prst="rect">
            <a:avLst/>
          </a:prstGeom>
        </p:spPr>
        <p:txBody>
          <a:bodyPr lIns="0" tIns="0" rIns="0" bIns="0" rtlCol="0" anchor="t">
            <a:spAutoFit/>
          </a:bodyPr>
          <a:lstStyle/>
          <a:p>
            <a:pPr algn="ctr">
              <a:lnSpc>
                <a:spcPts val="7279"/>
              </a:lnSpc>
            </a:pPr>
            <a:r>
              <a:rPr lang="en-US" sz="5199" b="1">
                <a:solidFill>
                  <a:srgbClr val="051D40"/>
                </a:solidFill>
                <a:latin typeface="Canva Sans Bold"/>
                <a:ea typeface="Canva Sans Bold"/>
                <a:cs typeface="Canva Sans Bold"/>
                <a:sym typeface="Canva Sans Bold"/>
              </a:rPr>
              <a:t>Đề tài</a:t>
            </a:r>
          </a:p>
        </p:txBody>
      </p:sp>
      <p:sp>
        <p:nvSpPr>
          <p:cNvPr id="23" name="TextBox 23"/>
          <p:cNvSpPr txBox="1"/>
          <p:nvPr/>
        </p:nvSpPr>
        <p:spPr>
          <a:xfrm>
            <a:off x="5465405" y="506710"/>
            <a:ext cx="7068860" cy="1557019"/>
          </a:xfrm>
          <a:prstGeom prst="rect">
            <a:avLst/>
          </a:prstGeom>
        </p:spPr>
        <p:txBody>
          <a:bodyPr lIns="0" tIns="0" rIns="0" bIns="0" rtlCol="0" anchor="t">
            <a:spAutoFit/>
          </a:bodyPr>
          <a:lstStyle/>
          <a:p>
            <a:pPr algn="ctr">
              <a:lnSpc>
                <a:spcPts val="12880"/>
              </a:lnSpc>
            </a:pPr>
            <a:r>
              <a:rPr lang="en-US" sz="9200" b="1">
                <a:solidFill>
                  <a:srgbClr val="051D40"/>
                </a:solidFill>
                <a:latin typeface="Montserrat Bold"/>
                <a:ea typeface="Montserrat Bold"/>
                <a:cs typeface="Montserrat Bold"/>
                <a:sym typeface="Montserrat Bold"/>
              </a:rPr>
              <a:t>GIỚI THIỆU </a:t>
            </a:r>
          </a:p>
        </p:txBody>
      </p:sp>
    </p:spTree>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2123887" y="-2346523"/>
            <a:ext cx="4693046" cy="4693046"/>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15004914" y="7087151"/>
            <a:ext cx="7019697" cy="10556306"/>
            <a:chOff x="0" y="0"/>
            <a:chExt cx="660400" cy="993118"/>
          </a:xfrm>
        </p:grpSpPr>
        <p:sp>
          <p:nvSpPr>
            <p:cNvPr id="7" name="Freeform 7"/>
            <p:cNvSpPr/>
            <p:nvPr/>
          </p:nvSpPr>
          <p:spPr>
            <a:xfrm>
              <a:off x="0" y="0"/>
              <a:ext cx="660400" cy="993118"/>
            </a:xfrm>
            <a:custGeom>
              <a:avLst/>
              <a:gdLst/>
              <a:ahLst/>
              <a:cxnLst/>
              <a:rect l="l" t="t" r="r" b="b"/>
              <a:pathLst>
                <a:path w="660400" h="993118">
                  <a:moveTo>
                    <a:pt x="220252" y="19070"/>
                  </a:moveTo>
                  <a:cubicBezTo>
                    <a:pt x="254000" y="7556"/>
                    <a:pt x="292600" y="0"/>
                    <a:pt x="330378" y="0"/>
                  </a:cubicBezTo>
                  <a:cubicBezTo>
                    <a:pt x="368157" y="0"/>
                    <a:pt x="404509" y="6476"/>
                    <a:pt x="438009" y="17990"/>
                  </a:cubicBezTo>
                  <a:cubicBezTo>
                    <a:pt x="438723" y="18350"/>
                    <a:pt x="439435" y="18350"/>
                    <a:pt x="440148" y="18710"/>
                  </a:cubicBezTo>
                  <a:cubicBezTo>
                    <a:pt x="565955" y="64765"/>
                    <a:pt x="658618" y="186379"/>
                    <a:pt x="660400" y="332507"/>
                  </a:cubicBezTo>
                  <a:lnTo>
                    <a:pt x="660400" y="993118"/>
                  </a:lnTo>
                  <a:lnTo>
                    <a:pt x="0" y="993118"/>
                  </a:lnTo>
                  <a:lnTo>
                    <a:pt x="0" y="332998"/>
                  </a:lnTo>
                  <a:cubicBezTo>
                    <a:pt x="1782" y="185660"/>
                    <a:pt x="93019" y="64045"/>
                    <a:pt x="220252" y="19070"/>
                  </a:cubicBezTo>
                  <a:close/>
                </a:path>
              </a:pathLst>
            </a:custGeom>
            <a:solidFill>
              <a:srgbClr val="00569E"/>
            </a:solidFill>
          </p:spPr>
        </p:sp>
        <p:sp>
          <p:nvSpPr>
            <p:cNvPr id="8" name="TextBox 8"/>
            <p:cNvSpPr txBox="1"/>
            <p:nvPr/>
          </p:nvSpPr>
          <p:spPr>
            <a:xfrm>
              <a:off x="0" y="88900"/>
              <a:ext cx="660400" cy="904218"/>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2569160" y="2498902"/>
            <a:ext cx="13804184" cy="5960355"/>
          </a:xfrm>
          <a:prstGeom prst="rect">
            <a:avLst/>
          </a:prstGeom>
        </p:spPr>
        <p:txBody>
          <a:bodyPr lIns="0" tIns="0" rIns="0" bIns="0" rtlCol="0" anchor="t">
            <a:spAutoFit/>
          </a:bodyPr>
          <a:lstStyle/>
          <a:p>
            <a:pPr marL="0" lvl="0" indent="0" algn="l">
              <a:lnSpc>
                <a:spcPts val="5901"/>
              </a:lnSpc>
              <a:spcBef>
                <a:spcPct val="0"/>
              </a:spcBef>
            </a:pPr>
            <a:r>
              <a:rPr lang="en-US" sz="4215" spc="-84">
                <a:solidFill>
                  <a:srgbClr val="051D40"/>
                </a:solidFill>
                <a:latin typeface="Poppins"/>
                <a:ea typeface="Poppins"/>
                <a:cs typeface="Poppins"/>
                <a:sym typeface="Poppins"/>
              </a:rPr>
              <a:t>Nhận thấy khi vận hành trung tâm cần một cơ sở dữ liệu để thuận tiện hơn trong việc quản lý , nhóm 2 xây dựng một hệ thống trực tuyến cho trung tâm dạy lập trình MindX. Hệ thống này cung cấp  các chức năng quản lý người dùng (admin, giảng viên, học viên), khóa học, bài học, bài tập, bài kiểm tra, chứng chỉ, thanh toán và các hoạt động tương tác cơ bản đối với dữ liệu được lưu trữ.</a:t>
            </a:r>
          </a:p>
        </p:txBody>
      </p:sp>
      <p:sp>
        <p:nvSpPr>
          <p:cNvPr id="10" name="Freeform 10"/>
          <p:cNvSpPr/>
          <p:nvPr/>
        </p:nvSpPr>
        <p:spPr>
          <a:xfrm rot="-253798">
            <a:off x="672031" y="7937618"/>
            <a:ext cx="1970639" cy="1920478"/>
          </a:xfrm>
          <a:custGeom>
            <a:avLst/>
            <a:gdLst/>
            <a:ahLst/>
            <a:cxnLst/>
            <a:rect l="l" t="t" r="r" b="b"/>
            <a:pathLst>
              <a:path w="1970639" h="1920478">
                <a:moveTo>
                  <a:pt x="0" y="0"/>
                </a:moveTo>
                <a:lnTo>
                  <a:pt x="1970640" y="0"/>
                </a:lnTo>
                <a:lnTo>
                  <a:pt x="1970640" y="1920478"/>
                </a:lnTo>
                <a:lnTo>
                  <a:pt x="0" y="1920478"/>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1" name="TextBox 11"/>
          <p:cNvSpPr txBox="1"/>
          <p:nvPr/>
        </p:nvSpPr>
        <p:spPr>
          <a:xfrm>
            <a:off x="2954604" y="866775"/>
            <a:ext cx="13418740" cy="1557019"/>
          </a:xfrm>
          <a:prstGeom prst="rect">
            <a:avLst/>
          </a:prstGeom>
        </p:spPr>
        <p:txBody>
          <a:bodyPr wrap="square" lIns="0" tIns="0" rIns="0" bIns="0" rtlCol="0" anchor="t">
            <a:spAutoFit/>
          </a:bodyPr>
          <a:lstStyle/>
          <a:p>
            <a:pPr algn="ctr">
              <a:lnSpc>
                <a:spcPts val="12880"/>
              </a:lnSpc>
            </a:pPr>
            <a:r>
              <a:rPr lang="en-US" sz="9200" b="1">
                <a:solidFill>
                  <a:srgbClr val="051D40"/>
                </a:solidFill>
                <a:latin typeface="Montserrat Bold"/>
                <a:ea typeface="Montserrat Bold"/>
                <a:cs typeface="Montserrat Bold"/>
                <a:sym typeface="Montserrat Bold"/>
              </a:rPr>
              <a:t>PHÁT BIỂU BÀI TOÁN</a:t>
            </a:r>
          </a:p>
        </p:txBody>
      </p:sp>
    </p:spTree>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254299" y="22417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10644882" y="-5258204"/>
            <a:ext cx="11604823" cy="11604823"/>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4851057" y="9137402"/>
            <a:ext cx="11604823" cy="11604823"/>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9" name="Group 9"/>
          <p:cNvGrpSpPr/>
          <p:nvPr/>
        </p:nvGrpSpPr>
        <p:grpSpPr>
          <a:xfrm>
            <a:off x="-8822600" y="544208"/>
            <a:ext cx="11604823" cy="11604823"/>
            <a:chOff x="0" y="0"/>
            <a:chExt cx="812800" cy="812800"/>
          </a:xfrm>
        </p:grpSpPr>
        <p:sp>
          <p:nvSpPr>
            <p:cNvPr id="10" name="Freeform 10"/>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952500" cap="sq">
              <a:solidFill>
                <a:srgbClr val="00569E"/>
              </a:solidFill>
              <a:prstDash val="solid"/>
              <a:miter/>
            </a:ln>
          </p:spPr>
        </p:sp>
        <p:sp>
          <p:nvSpPr>
            <p:cNvPr id="11" name="TextBox 11"/>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12" name="Group 12"/>
          <p:cNvGrpSpPr/>
          <p:nvPr/>
        </p:nvGrpSpPr>
        <p:grpSpPr>
          <a:xfrm>
            <a:off x="1203274" y="2284724"/>
            <a:ext cx="15686793" cy="6852678"/>
            <a:chOff x="0" y="0"/>
            <a:chExt cx="4131501" cy="1804821"/>
          </a:xfrm>
        </p:grpSpPr>
        <p:sp>
          <p:nvSpPr>
            <p:cNvPr id="13" name="Freeform 13"/>
            <p:cNvSpPr/>
            <p:nvPr/>
          </p:nvSpPr>
          <p:spPr>
            <a:xfrm>
              <a:off x="0" y="0"/>
              <a:ext cx="4131501" cy="1804821"/>
            </a:xfrm>
            <a:custGeom>
              <a:avLst/>
              <a:gdLst/>
              <a:ahLst/>
              <a:cxnLst/>
              <a:rect l="l" t="t" r="r" b="b"/>
              <a:pathLst>
                <a:path w="4131501" h="1804821">
                  <a:moveTo>
                    <a:pt x="25170" y="0"/>
                  </a:moveTo>
                  <a:lnTo>
                    <a:pt x="4106331" y="0"/>
                  </a:lnTo>
                  <a:cubicBezTo>
                    <a:pt x="4113006" y="0"/>
                    <a:pt x="4119409" y="2652"/>
                    <a:pt x="4124129" y="7372"/>
                  </a:cubicBezTo>
                  <a:cubicBezTo>
                    <a:pt x="4128849" y="12092"/>
                    <a:pt x="4131501" y="18495"/>
                    <a:pt x="4131501" y="25170"/>
                  </a:cubicBezTo>
                  <a:lnTo>
                    <a:pt x="4131501" y="1779650"/>
                  </a:lnTo>
                  <a:cubicBezTo>
                    <a:pt x="4131501" y="1793552"/>
                    <a:pt x="4120232" y="1804821"/>
                    <a:pt x="4106331" y="1804821"/>
                  </a:cubicBezTo>
                  <a:lnTo>
                    <a:pt x="25170" y="1804821"/>
                  </a:lnTo>
                  <a:cubicBezTo>
                    <a:pt x="18495" y="1804821"/>
                    <a:pt x="12092" y="1802169"/>
                    <a:pt x="7372" y="1797448"/>
                  </a:cubicBezTo>
                  <a:cubicBezTo>
                    <a:pt x="2652" y="1792728"/>
                    <a:pt x="0" y="1786326"/>
                    <a:pt x="0" y="1779650"/>
                  </a:cubicBezTo>
                  <a:lnTo>
                    <a:pt x="0" y="25170"/>
                  </a:lnTo>
                  <a:cubicBezTo>
                    <a:pt x="0" y="18495"/>
                    <a:pt x="2652" y="12092"/>
                    <a:pt x="7372" y="7372"/>
                  </a:cubicBezTo>
                  <a:cubicBezTo>
                    <a:pt x="12092" y="2652"/>
                    <a:pt x="18495" y="0"/>
                    <a:pt x="25170" y="0"/>
                  </a:cubicBezTo>
                  <a:close/>
                </a:path>
              </a:pathLst>
            </a:custGeom>
            <a:solidFill>
              <a:srgbClr val="FDFDFD"/>
            </a:solidFill>
          </p:spPr>
        </p:sp>
        <p:sp>
          <p:nvSpPr>
            <p:cNvPr id="14" name="TextBox 14"/>
            <p:cNvSpPr txBox="1"/>
            <p:nvPr/>
          </p:nvSpPr>
          <p:spPr>
            <a:xfrm>
              <a:off x="0" y="-38100"/>
              <a:ext cx="4131501" cy="1842921"/>
            </a:xfrm>
            <a:prstGeom prst="rect">
              <a:avLst/>
            </a:prstGeom>
          </p:spPr>
          <p:txBody>
            <a:bodyPr lIns="50800" tIns="50800" rIns="50800" bIns="50800" rtlCol="0" anchor="ctr"/>
            <a:lstStyle/>
            <a:p>
              <a:pPr algn="ctr">
                <a:lnSpc>
                  <a:spcPts val="2659"/>
                </a:lnSpc>
              </a:pPr>
              <a:endParaRPr/>
            </a:p>
          </p:txBody>
        </p:sp>
      </p:grpSp>
      <p:sp>
        <p:nvSpPr>
          <p:cNvPr id="15" name="TextBox 15"/>
          <p:cNvSpPr txBox="1"/>
          <p:nvPr/>
        </p:nvSpPr>
        <p:spPr>
          <a:xfrm>
            <a:off x="1677206" y="2560416"/>
            <a:ext cx="14556759" cy="6896452"/>
          </a:xfrm>
          <a:prstGeom prst="rect">
            <a:avLst/>
          </a:prstGeom>
        </p:spPr>
        <p:txBody>
          <a:bodyPr lIns="0" tIns="0" rIns="0" bIns="0" rtlCol="0" anchor="t">
            <a:spAutoFit/>
          </a:bodyPr>
          <a:lstStyle/>
          <a:p>
            <a:pPr marL="755647" lvl="1" indent="-377824" algn="l">
              <a:lnSpc>
                <a:spcPts val="4899"/>
              </a:lnSpc>
              <a:buFont typeface="Arial"/>
              <a:buChar char="•"/>
            </a:pPr>
            <a:r>
              <a:rPr lang="en-US" sz="3499" b="1" spc="-69">
                <a:solidFill>
                  <a:srgbClr val="051D40"/>
                </a:solidFill>
                <a:latin typeface="Poppins Bold"/>
                <a:ea typeface="Poppins Bold"/>
                <a:cs typeface="Poppins Bold"/>
                <a:sym typeface="Poppins Bold"/>
              </a:rPr>
              <a:t>Khóa chính: </a:t>
            </a:r>
            <a:r>
              <a:rPr lang="en-US" sz="3499" spc="-69">
                <a:solidFill>
                  <a:srgbClr val="051D40"/>
                </a:solidFill>
                <a:latin typeface="Poppins"/>
                <a:ea typeface="Poppins"/>
                <a:cs typeface="Poppins"/>
                <a:sym typeface="Poppins"/>
              </a:rPr>
              <a:t> Là giá trị duy nhất và không được để trống.</a:t>
            </a:r>
          </a:p>
          <a:p>
            <a:pPr marL="755647" lvl="1" indent="-377824" algn="l">
              <a:lnSpc>
                <a:spcPts val="4899"/>
              </a:lnSpc>
              <a:buFont typeface="Arial"/>
              <a:buChar char="•"/>
            </a:pPr>
            <a:r>
              <a:rPr lang="en-US" sz="3499" b="1" spc="-69">
                <a:solidFill>
                  <a:srgbClr val="051D40"/>
                </a:solidFill>
                <a:latin typeface="Poppins Bold"/>
                <a:ea typeface="Poppins Bold"/>
                <a:cs typeface="Poppins Bold"/>
                <a:sym typeface="Poppins Bold"/>
              </a:rPr>
              <a:t>Khóa ngoại:</a:t>
            </a:r>
            <a:r>
              <a:rPr lang="en-US" sz="3499" spc="-69">
                <a:solidFill>
                  <a:srgbClr val="051D40"/>
                </a:solidFill>
                <a:latin typeface="Poppins"/>
                <a:ea typeface="Poppins"/>
                <a:cs typeface="Poppins"/>
                <a:sym typeface="Poppins"/>
              </a:rPr>
              <a:t> Đảm bảo tính thống nhất dữ liệu, ON DELETE CASCADE (xóa cha + xóa con) và ON DELETE NO ACTION (Không cho xóa nếu vẫn còn dữ liệu liên quan).</a:t>
            </a:r>
          </a:p>
          <a:p>
            <a:pPr marL="755647" lvl="1" indent="-377824" algn="l">
              <a:lnSpc>
                <a:spcPts val="4899"/>
              </a:lnSpc>
              <a:buFont typeface="Arial"/>
              <a:buChar char="•"/>
            </a:pPr>
            <a:r>
              <a:rPr lang="en-US" sz="3499" b="1" spc="-69">
                <a:solidFill>
                  <a:srgbClr val="051D40"/>
                </a:solidFill>
                <a:latin typeface="Poppins Bold"/>
                <a:ea typeface="Poppins Bold"/>
                <a:cs typeface="Poppins Bold"/>
                <a:sym typeface="Poppins Bold"/>
              </a:rPr>
              <a:t>Tính duy nhất:</a:t>
            </a:r>
            <a:r>
              <a:rPr lang="en-US" sz="3499" spc="-69">
                <a:solidFill>
                  <a:srgbClr val="051D40"/>
                </a:solidFill>
                <a:latin typeface="Poppins"/>
                <a:ea typeface="Poppins"/>
                <a:cs typeface="Poppins"/>
                <a:sym typeface="Poppins"/>
              </a:rPr>
              <a:t> Đảm bảo không có giá trị trùng lặp (VD: mỗi email chỉ gán cho 1 người dùng).</a:t>
            </a:r>
          </a:p>
          <a:p>
            <a:pPr marL="755647" lvl="1" indent="-377824" algn="l">
              <a:lnSpc>
                <a:spcPts val="4899"/>
              </a:lnSpc>
              <a:buFont typeface="Arial"/>
              <a:buChar char="•"/>
            </a:pPr>
            <a:r>
              <a:rPr lang="en-US" sz="3499" b="1" spc="-69">
                <a:solidFill>
                  <a:srgbClr val="051D40"/>
                </a:solidFill>
                <a:latin typeface="Poppins Bold"/>
                <a:ea typeface="Poppins Bold"/>
                <a:cs typeface="Poppins Bold"/>
                <a:sym typeface="Poppins Bold"/>
              </a:rPr>
              <a:t>Kiểm tra: </a:t>
            </a:r>
            <a:r>
              <a:rPr lang="en-US" sz="3499" spc="-69">
                <a:solidFill>
                  <a:srgbClr val="051D40"/>
                </a:solidFill>
                <a:latin typeface="Poppins"/>
                <a:ea typeface="Poppins"/>
                <a:cs typeface="Poppins"/>
                <a:sym typeface="Poppins"/>
              </a:rPr>
              <a:t>Chỉ ch phép nhập những giá trị hợp lệ( VD: giới hạn đánh giá từ 1 đến 5 sao).</a:t>
            </a:r>
          </a:p>
          <a:p>
            <a:pPr marL="755647" lvl="1" indent="-377824" algn="l">
              <a:lnSpc>
                <a:spcPts val="4899"/>
              </a:lnSpc>
              <a:buFont typeface="Arial"/>
              <a:buChar char="•"/>
            </a:pPr>
            <a:r>
              <a:rPr lang="en-US" sz="3499" b="1" spc="-69">
                <a:solidFill>
                  <a:srgbClr val="051D40"/>
                </a:solidFill>
                <a:latin typeface="Poppins Bold"/>
                <a:ea typeface="Poppins Bold"/>
                <a:cs typeface="Poppins Bold"/>
                <a:sym typeface="Poppins Bold"/>
              </a:rPr>
              <a:t>Giá trị mặc định: </a:t>
            </a:r>
            <a:r>
              <a:rPr lang="en-US" sz="3499" spc="-69">
                <a:solidFill>
                  <a:srgbClr val="051D40"/>
                </a:solidFill>
                <a:latin typeface="Poppins"/>
                <a:ea typeface="Poppins"/>
                <a:cs typeface="Poppins"/>
                <a:sym typeface="Poppins"/>
              </a:rPr>
              <a:t>Tự động gán giá trị nếu không được nhập vào(VD: các hóa đơn đều mặc định là chưa thanh toán).</a:t>
            </a:r>
          </a:p>
          <a:p>
            <a:pPr algn="l">
              <a:lnSpc>
                <a:spcPts val="5561"/>
              </a:lnSpc>
              <a:spcBef>
                <a:spcPct val="0"/>
              </a:spcBef>
            </a:pPr>
            <a:r>
              <a:rPr lang="en-US" sz="3972" spc="-79">
                <a:solidFill>
                  <a:srgbClr val="051D40"/>
                </a:solidFill>
                <a:latin typeface="Poppins"/>
                <a:ea typeface="Poppins"/>
                <a:cs typeface="Poppins"/>
                <a:sym typeface="Poppins"/>
              </a:rPr>
              <a:t> </a:t>
            </a:r>
          </a:p>
        </p:txBody>
      </p:sp>
      <p:grpSp>
        <p:nvGrpSpPr>
          <p:cNvPr id="16" name="Group 16"/>
          <p:cNvGrpSpPr/>
          <p:nvPr/>
        </p:nvGrpSpPr>
        <p:grpSpPr>
          <a:xfrm>
            <a:off x="1133988" y="629419"/>
            <a:ext cx="16148316" cy="1543050"/>
            <a:chOff x="0" y="0"/>
            <a:chExt cx="4253055" cy="406400"/>
          </a:xfrm>
        </p:grpSpPr>
        <p:sp>
          <p:nvSpPr>
            <p:cNvPr id="17" name="Freeform 17"/>
            <p:cNvSpPr/>
            <p:nvPr/>
          </p:nvSpPr>
          <p:spPr>
            <a:xfrm>
              <a:off x="0" y="0"/>
              <a:ext cx="4253054" cy="406400"/>
            </a:xfrm>
            <a:custGeom>
              <a:avLst/>
              <a:gdLst/>
              <a:ahLst/>
              <a:cxnLst/>
              <a:rect l="l" t="t" r="r" b="b"/>
              <a:pathLst>
                <a:path w="4253054" h="406400">
                  <a:moveTo>
                    <a:pt x="4049854" y="0"/>
                  </a:moveTo>
                  <a:cubicBezTo>
                    <a:pt x="4162079" y="0"/>
                    <a:pt x="4253054" y="90976"/>
                    <a:pt x="4253054" y="203200"/>
                  </a:cubicBezTo>
                  <a:cubicBezTo>
                    <a:pt x="4253054" y="315424"/>
                    <a:pt x="4162079" y="406400"/>
                    <a:pt x="4049854" y="406400"/>
                  </a:cubicBezTo>
                  <a:lnTo>
                    <a:pt x="203200" y="406400"/>
                  </a:lnTo>
                  <a:cubicBezTo>
                    <a:pt x="90976" y="406400"/>
                    <a:pt x="0" y="315424"/>
                    <a:pt x="0" y="203200"/>
                  </a:cubicBezTo>
                  <a:cubicBezTo>
                    <a:pt x="0" y="90976"/>
                    <a:pt x="90976" y="0"/>
                    <a:pt x="203200" y="0"/>
                  </a:cubicBezTo>
                  <a:close/>
                </a:path>
              </a:pathLst>
            </a:custGeom>
            <a:solidFill>
              <a:srgbClr val="FDFDFD"/>
            </a:solidFill>
          </p:spPr>
        </p:sp>
        <p:sp>
          <p:nvSpPr>
            <p:cNvPr id="18" name="TextBox 18"/>
            <p:cNvSpPr txBox="1"/>
            <p:nvPr/>
          </p:nvSpPr>
          <p:spPr>
            <a:xfrm>
              <a:off x="0" y="-38100"/>
              <a:ext cx="4253055" cy="444500"/>
            </a:xfrm>
            <a:prstGeom prst="rect">
              <a:avLst/>
            </a:prstGeom>
          </p:spPr>
          <p:txBody>
            <a:bodyPr lIns="50800" tIns="50800" rIns="50800" bIns="50800" rtlCol="0" anchor="ctr"/>
            <a:lstStyle/>
            <a:p>
              <a:pPr algn="ctr">
                <a:lnSpc>
                  <a:spcPts val="2659"/>
                </a:lnSpc>
              </a:pPr>
              <a:endParaRPr/>
            </a:p>
          </p:txBody>
        </p:sp>
      </p:grpSp>
      <p:sp>
        <p:nvSpPr>
          <p:cNvPr id="19" name="TextBox 19"/>
          <p:cNvSpPr txBox="1"/>
          <p:nvPr/>
        </p:nvSpPr>
        <p:spPr>
          <a:xfrm>
            <a:off x="1804692" y="623745"/>
            <a:ext cx="14806908" cy="1417949"/>
          </a:xfrm>
          <a:prstGeom prst="rect">
            <a:avLst/>
          </a:prstGeom>
        </p:spPr>
        <p:txBody>
          <a:bodyPr wrap="square" lIns="0" tIns="0" rIns="0" bIns="0" rtlCol="0" anchor="t">
            <a:spAutoFit/>
          </a:bodyPr>
          <a:lstStyle/>
          <a:p>
            <a:pPr algn="ctr">
              <a:lnSpc>
                <a:spcPts val="11620"/>
              </a:lnSpc>
            </a:pPr>
            <a:r>
              <a:rPr lang="en-US" sz="8300" b="1">
                <a:solidFill>
                  <a:srgbClr val="051D40"/>
                </a:solidFill>
                <a:latin typeface="Montserrat Bold"/>
                <a:ea typeface="Montserrat Bold"/>
                <a:cs typeface="Montserrat Bold"/>
                <a:sym typeface="Montserrat Bold"/>
              </a:rPr>
              <a:t>CÁC RÀNG BUỘC DỮ LIỆU</a:t>
            </a:r>
          </a:p>
        </p:txBody>
      </p:sp>
    </p:spTree>
  </p:cSld>
  <p:clrMapOvr>
    <a:masterClrMapping/>
  </p:clrMapOvr>
  <p:transition spd="slow">
    <p:fade/>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a:off x="-6443632" y="-2623754"/>
            <a:ext cx="15178802" cy="15178802"/>
            <a:chOff x="0" y="0"/>
            <a:chExt cx="812800" cy="812800"/>
          </a:xfrm>
        </p:grpSpPr>
        <p:sp>
          <p:nvSpPr>
            <p:cNvPr id="4" name="Freeform 4"/>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0000">
                <a:alpha val="0"/>
              </a:srgbClr>
            </a:solidFill>
            <a:ln w="38100" cap="sq">
              <a:solidFill>
                <a:srgbClr val="00569E"/>
              </a:solidFill>
              <a:prstDash val="solid"/>
              <a:miter/>
            </a:ln>
          </p:spPr>
        </p:sp>
        <p:sp>
          <p:nvSpPr>
            <p:cNvPr id="5" name="TextBox 5"/>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grpSp>
        <p:nvGrpSpPr>
          <p:cNvPr id="6" name="Group 6"/>
          <p:cNvGrpSpPr/>
          <p:nvPr/>
        </p:nvGrpSpPr>
        <p:grpSpPr>
          <a:xfrm>
            <a:off x="-6007842" y="-1797460"/>
            <a:ext cx="13881919" cy="13881919"/>
            <a:chOff x="0" y="0"/>
            <a:chExt cx="812800" cy="812800"/>
          </a:xfrm>
        </p:grpSpPr>
        <p:sp>
          <p:nvSpPr>
            <p:cNvPr id="7" name="Freeform 7"/>
            <p:cNvSpPr/>
            <p:nvPr/>
          </p:nvSpPr>
          <p:spPr>
            <a:xfrm>
              <a:off x="0" y="0"/>
              <a:ext cx="812800" cy="812800"/>
            </a:xfrm>
            <a:custGeom>
              <a:avLst/>
              <a:gdLst/>
              <a:ahLst/>
              <a:cxnLst/>
              <a:rect l="l" t="t" r="r" b="b"/>
              <a:pathLst>
                <a:path w="812800" h="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00569E"/>
            </a:solidFill>
          </p:spPr>
        </p:sp>
        <p:sp>
          <p:nvSpPr>
            <p:cNvPr id="8" name="TextBox 8"/>
            <p:cNvSpPr txBox="1"/>
            <p:nvPr/>
          </p:nvSpPr>
          <p:spPr>
            <a:xfrm>
              <a:off x="76200" y="38100"/>
              <a:ext cx="660400" cy="698500"/>
            </a:xfrm>
            <a:prstGeom prst="rect">
              <a:avLst/>
            </a:prstGeom>
          </p:spPr>
          <p:txBody>
            <a:bodyPr lIns="50800" tIns="50800" rIns="50800" bIns="50800" rtlCol="0" anchor="ctr"/>
            <a:lstStyle/>
            <a:p>
              <a:pPr algn="ctr">
                <a:lnSpc>
                  <a:spcPts val="2659"/>
                </a:lnSpc>
                <a:spcBef>
                  <a:spcPct val="0"/>
                </a:spcBef>
              </a:pPr>
              <a:endParaRPr/>
            </a:p>
          </p:txBody>
        </p:sp>
      </p:grpSp>
      <p:sp>
        <p:nvSpPr>
          <p:cNvPr id="9" name="TextBox 9"/>
          <p:cNvSpPr txBox="1"/>
          <p:nvPr/>
        </p:nvSpPr>
        <p:spPr>
          <a:xfrm>
            <a:off x="1028700" y="3173536"/>
            <a:ext cx="6791703" cy="3806578"/>
          </a:xfrm>
          <a:prstGeom prst="rect">
            <a:avLst/>
          </a:prstGeom>
        </p:spPr>
        <p:txBody>
          <a:bodyPr lIns="0" tIns="0" rIns="0" bIns="0" rtlCol="0" anchor="t">
            <a:spAutoFit/>
          </a:bodyPr>
          <a:lstStyle/>
          <a:p>
            <a:pPr marL="0" lvl="0" indent="0" algn="l">
              <a:lnSpc>
                <a:spcPts val="10163"/>
              </a:lnSpc>
              <a:spcBef>
                <a:spcPct val="0"/>
              </a:spcBef>
            </a:pPr>
            <a:r>
              <a:rPr lang="en-US" sz="7259" b="1">
                <a:solidFill>
                  <a:srgbClr val="FDFDFD"/>
                </a:solidFill>
                <a:latin typeface="Montserrat Bold"/>
                <a:ea typeface="Montserrat Bold"/>
                <a:cs typeface="Montserrat Bold"/>
                <a:sym typeface="Montserrat Bold"/>
              </a:rPr>
              <a:t>MỘT SỐ CHỨC NĂNG CHÍNH</a:t>
            </a:r>
          </a:p>
        </p:txBody>
      </p:sp>
      <p:sp>
        <p:nvSpPr>
          <p:cNvPr id="10" name="Freeform 10"/>
          <p:cNvSpPr/>
          <p:nvPr/>
        </p:nvSpPr>
        <p:spPr>
          <a:xfrm>
            <a:off x="8092258" y="324691"/>
            <a:ext cx="1424256" cy="1424256"/>
          </a:xfrm>
          <a:custGeom>
            <a:avLst/>
            <a:gdLst/>
            <a:ahLst/>
            <a:cxnLst/>
            <a:rect l="l" t="t" r="r" b="b"/>
            <a:pathLst>
              <a:path w="1424256" h="1424256">
                <a:moveTo>
                  <a:pt x="0" y="0"/>
                </a:moveTo>
                <a:lnTo>
                  <a:pt x="1424256" y="0"/>
                </a:lnTo>
                <a:lnTo>
                  <a:pt x="1424256" y="1424256"/>
                </a:lnTo>
                <a:lnTo>
                  <a:pt x="0" y="142425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1" name="TextBox 11"/>
          <p:cNvSpPr txBox="1"/>
          <p:nvPr/>
        </p:nvSpPr>
        <p:spPr>
          <a:xfrm>
            <a:off x="9942597" y="675577"/>
            <a:ext cx="5768345" cy="5429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Quản lí khóa học (Giảng viên)</a:t>
            </a:r>
          </a:p>
        </p:txBody>
      </p:sp>
      <p:sp>
        <p:nvSpPr>
          <p:cNvPr id="12" name="TextBox 12"/>
          <p:cNvSpPr txBox="1"/>
          <p:nvPr/>
        </p:nvSpPr>
        <p:spPr>
          <a:xfrm>
            <a:off x="8237316" y="597903"/>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01</a:t>
            </a:r>
          </a:p>
        </p:txBody>
      </p:sp>
      <p:sp>
        <p:nvSpPr>
          <p:cNvPr id="13" name="Freeform 13"/>
          <p:cNvSpPr/>
          <p:nvPr/>
        </p:nvSpPr>
        <p:spPr>
          <a:xfrm>
            <a:off x="8801845" y="1811810"/>
            <a:ext cx="1424256" cy="1424256"/>
          </a:xfrm>
          <a:custGeom>
            <a:avLst/>
            <a:gdLst/>
            <a:ahLst/>
            <a:cxnLst/>
            <a:rect l="l" t="t" r="r" b="b"/>
            <a:pathLst>
              <a:path w="1424256" h="1424256">
                <a:moveTo>
                  <a:pt x="0" y="0"/>
                </a:moveTo>
                <a:lnTo>
                  <a:pt x="1424255" y="0"/>
                </a:lnTo>
                <a:lnTo>
                  <a:pt x="1424255" y="1424255"/>
                </a:lnTo>
                <a:lnTo>
                  <a:pt x="0" y="142425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4" name="TextBox 14"/>
          <p:cNvSpPr txBox="1"/>
          <p:nvPr/>
        </p:nvSpPr>
        <p:spPr>
          <a:xfrm>
            <a:off x="10569712" y="1947820"/>
            <a:ext cx="5768345" cy="10763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Đăng kí &amp; theo dõi tiến độ học tập (Học Viên)</a:t>
            </a:r>
          </a:p>
        </p:txBody>
      </p:sp>
      <p:sp>
        <p:nvSpPr>
          <p:cNvPr id="15" name="TextBox 15"/>
          <p:cNvSpPr txBox="1"/>
          <p:nvPr/>
        </p:nvSpPr>
        <p:spPr>
          <a:xfrm>
            <a:off x="8946903" y="2085022"/>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02</a:t>
            </a:r>
          </a:p>
        </p:txBody>
      </p:sp>
      <p:sp>
        <p:nvSpPr>
          <p:cNvPr id="16" name="Freeform 16"/>
          <p:cNvSpPr/>
          <p:nvPr/>
        </p:nvSpPr>
        <p:spPr>
          <a:xfrm>
            <a:off x="9290515" y="3468362"/>
            <a:ext cx="1424256" cy="1424256"/>
          </a:xfrm>
          <a:custGeom>
            <a:avLst/>
            <a:gdLst/>
            <a:ahLst/>
            <a:cxnLst/>
            <a:rect l="l" t="t" r="r" b="b"/>
            <a:pathLst>
              <a:path w="1424256" h="1424256">
                <a:moveTo>
                  <a:pt x="0" y="0"/>
                </a:moveTo>
                <a:lnTo>
                  <a:pt x="1424255" y="0"/>
                </a:lnTo>
                <a:lnTo>
                  <a:pt x="1424255" y="1424255"/>
                </a:lnTo>
                <a:lnTo>
                  <a:pt x="0" y="1424255"/>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17" name="TextBox 17"/>
          <p:cNvSpPr txBox="1"/>
          <p:nvPr/>
        </p:nvSpPr>
        <p:spPr>
          <a:xfrm>
            <a:off x="10957088" y="3870292"/>
            <a:ext cx="5768345" cy="5429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Thanh toán học phí (Học Viên)</a:t>
            </a:r>
          </a:p>
        </p:txBody>
      </p:sp>
      <p:sp>
        <p:nvSpPr>
          <p:cNvPr id="18" name="TextBox 18"/>
          <p:cNvSpPr txBox="1"/>
          <p:nvPr/>
        </p:nvSpPr>
        <p:spPr>
          <a:xfrm>
            <a:off x="9435573" y="3762987"/>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03</a:t>
            </a:r>
          </a:p>
        </p:txBody>
      </p:sp>
      <p:sp>
        <p:nvSpPr>
          <p:cNvPr id="19" name="Freeform 19"/>
          <p:cNvSpPr/>
          <p:nvPr/>
        </p:nvSpPr>
        <p:spPr>
          <a:xfrm>
            <a:off x="9230470" y="5143500"/>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20" name="TextBox 20"/>
          <p:cNvSpPr txBox="1"/>
          <p:nvPr/>
        </p:nvSpPr>
        <p:spPr>
          <a:xfrm>
            <a:off x="10957088" y="5371651"/>
            <a:ext cx="5980996" cy="10763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Tương tác thời gian thực </a:t>
            </a:r>
          </a:p>
          <a:p>
            <a:pPr algn="l">
              <a:lnSpc>
                <a:spcPts val="4200"/>
              </a:lnSpc>
            </a:pPr>
            <a:r>
              <a:rPr lang="en-US" sz="3000" b="1" spc="-60">
                <a:solidFill>
                  <a:srgbClr val="051D40"/>
                </a:solidFill>
                <a:latin typeface="Poppins Bold"/>
                <a:ea typeface="Poppins Bold"/>
                <a:cs typeface="Poppins Bold"/>
                <a:sym typeface="Poppins Bold"/>
              </a:rPr>
              <a:t>( Giảng viên &amp; Học viên)</a:t>
            </a:r>
          </a:p>
        </p:txBody>
      </p:sp>
      <p:sp>
        <p:nvSpPr>
          <p:cNvPr id="21" name="TextBox 21"/>
          <p:cNvSpPr txBox="1"/>
          <p:nvPr/>
        </p:nvSpPr>
        <p:spPr>
          <a:xfrm>
            <a:off x="9375528" y="5416712"/>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04</a:t>
            </a:r>
          </a:p>
        </p:txBody>
      </p:sp>
      <p:sp>
        <p:nvSpPr>
          <p:cNvPr id="22" name="Freeform 22"/>
          <p:cNvSpPr/>
          <p:nvPr/>
        </p:nvSpPr>
        <p:spPr>
          <a:xfrm>
            <a:off x="8801845" y="6774073"/>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23" name="TextBox 23"/>
          <p:cNvSpPr txBox="1"/>
          <p:nvPr/>
        </p:nvSpPr>
        <p:spPr>
          <a:xfrm>
            <a:off x="10654725" y="7305992"/>
            <a:ext cx="5768345" cy="5429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Bảo mật &amp; phân quyền</a:t>
            </a:r>
          </a:p>
        </p:txBody>
      </p:sp>
      <p:sp>
        <p:nvSpPr>
          <p:cNvPr id="24" name="TextBox 24"/>
          <p:cNvSpPr txBox="1"/>
          <p:nvPr/>
        </p:nvSpPr>
        <p:spPr>
          <a:xfrm>
            <a:off x="8946903" y="7047285"/>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05</a:t>
            </a:r>
          </a:p>
        </p:txBody>
      </p:sp>
      <p:sp>
        <p:nvSpPr>
          <p:cNvPr id="25" name="Freeform 25"/>
          <p:cNvSpPr/>
          <p:nvPr/>
        </p:nvSpPr>
        <p:spPr>
          <a:xfrm>
            <a:off x="7944228" y="8265004"/>
            <a:ext cx="1424256" cy="1424256"/>
          </a:xfrm>
          <a:custGeom>
            <a:avLst/>
            <a:gdLst/>
            <a:ahLst/>
            <a:cxnLst/>
            <a:rect l="l" t="t" r="r" b="b"/>
            <a:pathLst>
              <a:path w="1424256" h="1424256">
                <a:moveTo>
                  <a:pt x="0" y="0"/>
                </a:moveTo>
                <a:lnTo>
                  <a:pt x="1424255" y="0"/>
                </a:lnTo>
                <a:lnTo>
                  <a:pt x="1424255" y="1424256"/>
                </a:lnTo>
                <a:lnTo>
                  <a:pt x="0" y="1424256"/>
                </a:lnTo>
                <a:lnTo>
                  <a:pt x="0" y="0"/>
                </a:lnTo>
                <a:close/>
              </a:path>
            </a:pathLst>
          </a:custGeom>
          <a:blipFill>
            <a:blip r:embed="rId3">
              <a:extLst>
                <a:ext uri="{96DAC541-7B7A-43D3-8B79-37D633B846F1}">
                  <asvg:svgBlip xmlns:asvg="http://schemas.microsoft.com/office/drawing/2016/SVG/main" r:embed="rId4"/>
                </a:ext>
              </a:extLst>
            </a:blip>
            <a:stretch>
              <a:fillRect/>
            </a:stretch>
          </a:blipFill>
          <a:ln cap="sq">
            <a:noFill/>
            <a:prstDash val="solid"/>
            <a:miter/>
          </a:ln>
        </p:spPr>
      </p:sp>
      <p:sp>
        <p:nvSpPr>
          <p:cNvPr id="26" name="TextBox 26"/>
          <p:cNvSpPr txBox="1"/>
          <p:nvPr/>
        </p:nvSpPr>
        <p:spPr>
          <a:xfrm>
            <a:off x="9587558" y="8891407"/>
            <a:ext cx="5768345" cy="542925"/>
          </a:xfrm>
          <a:prstGeom prst="rect">
            <a:avLst/>
          </a:prstGeom>
        </p:spPr>
        <p:txBody>
          <a:bodyPr lIns="0" tIns="0" rIns="0" bIns="0" rtlCol="0" anchor="t">
            <a:spAutoFit/>
          </a:bodyPr>
          <a:lstStyle/>
          <a:p>
            <a:pPr algn="l">
              <a:lnSpc>
                <a:spcPts val="4200"/>
              </a:lnSpc>
            </a:pPr>
            <a:r>
              <a:rPr lang="en-US" sz="3000" b="1" spc="-60">
                <a:solidFill>
                  <a:srgbClr val="051D40"/>
                </a:solidFill>
                <a:latin typeface="Poppins Bold"/>
                <a:ea typeface="Poppins Bold"/>
                <a:cs typeface="Poppins Bold"/>
                <a:sym typeface="Poppins Bold"/>
              </a:rPr>
              <a:t>Kiểm toán &amp; báo cáo</a:t>
            </a:r>
          </a:p>
        </p:txBody>
      </p:sp>
      <p:sp>
        <p:nvSpPr>
          <p:cNvPr id="27" name="TextBox 27"/>
          <p:cNvSpPr txBox="1"/>
          <p:nvPr/>
        </p:nvSpPr>
        <p:spPr>
          <a:xfrm>
            <a:off x="8089286" y="8538216"/>
            <a:ext cx="1134140" cy="801632"/>
          </a:xfrm>
          <a:prstGeom prst="rect">
            <a:avLst/>
          </a:prstGeom>
        </p:spPr>
        <p:txBody>
          <a:bodyPr lIns="0" tIns="0" rIns="0" bIns="0" rtlCol="0" anchor="t">
            <a:spAutoFit/>
          </a:bodyPr>
          <a:lstStyle/>
          <a:p>
            <a:pPr marL="0" lvl="0" indent="0" algn="ctr">
              <a:lnSpc>
                <a:spcPts val="6697"/>
              </a:lnSpc>
              <a:spcBef>
                <a:spcPct val="0"/>
              </a:spcBef>
            </a:pPr>
            <a:r>
              <a:rPr lang="en-US" sz="4784">
                <a:solidFill>
                  <a:srgbClr val="FDFDFD"/>
                </a:solidFill>
                <a:latin typeface="Montserrat"/>
                <a:ea typeface="Montserrat"/>
                <a:cs typeface="Montserrat"/>
                <a:sym typeface="Montserrat"/>
              </a:rPr>
              <a:t>06</a:t>
            </a:r>
          </a:p>
        </p:txBody>
      </p:sp>
    </p:spTree>
  </p:cSld>
  <p:clrMapOvr>
    <a:masterClrMapping/>
  </p:clrMapOvr>
  <p:transition spd="slow">
    <p:fade/>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sp>
        <p:nvSpPr>
          <p:cNvPr id="3" name="TextBox 3"/>
          <p:cNvSpPr txBox="1"/>
          <p:nvPr/>
        </p:nvSpPr>
        <p:spPr>
          <a:xfrm>
            <a:off x="4624090" y="627540"/>
            <a:ext cx="9039820" cy="1557019"/>
          </a:xfrm>
          <a:prstGeom prst="rect">
            <a:avLst/>
          </a:prstGeom>
        </p:spPr>
        <p:txBody>
          <a:bodyPr lIns="0" tIns="0" rIns="0" bIns="0" rtlCol="0" anchor="t">
            <a:spAutoFit/>
          </a:bodyPr>
          <a:lstStyle/>
          <a:p>
            <a:pPr algn="ctr">
              <a:lnSpc>
                <a:spcPts val="12880"/>
              </a:lnSpc>
            </a:pPr>
            <a:r>
              <a:rPr lang="en-US" sz="9200" b="1">
                <a:solidFill>
                  <a:srgbClr val="051D40"/>
                </a:solidFill>
                <a:latin typeface="Montserrat Bold"/>
                <a:ea typeface="Montserrat Bold"/>
                <a:cs typeface="Montserrat Bold"/>
                <a:sym typeface="Montserrat Bold"/>
              </a:rPr>
              <a:t>LƯỢC ĐỒ ERD </a:t>
            </a:r>
          </a:p>
        </p:txBody>
      </p:sp>
    </p:spTree>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rot="3344199">
            <a:off x="1587828" y="-2406561"/>
            <a:ext cx="15060560" cy="14833094"/>
            <a:chOff x="0" y="0"/>
            <a:chExt cx="885532" cy="872157"/>
          </a:xfrm>
        </p:grpSpPr>
        <p:sp>
          <p:nvSpPr>
            <p:cNvPr id="4" name="Freeform 4"/>
            <p:cNvSpPr/>
            <p:nvPr/>
          </p:nvSpPr>
          <p:spPr>
            <a:xfrm>
              <a:off x="0" y="0"/>
              <a:ext cx="885532" cy="872157"/>
            </a:xfrm>
            <a:custGeom>
              <a:avLst/>
              <a:gdLst/>
              <a:ahLst/>
              <a:cxnLst/>
              <a:rect l="l" t="t" r="r" b="b"/>
              <a:pathLst>
                <a:path w="885532" h="872157">
                  <a:moveTo>
                    <a:pt x="203200" y="0"/>
                  </a:moveTo>
                  <a:lnTo>
                    <a:pt x="885532" y="0"/>
                  </a:lnTo>
                  <a:lnTo>
                    <a:pt x="682332" y="872157"/>
                  </a:lnTo>
                  <a:lnTo>
                    <a:pt x="0" y="872157"/>
                  </a:lnTo>
                  <a:lnTo>
                    <a:pt x="203200" y="0"/>
                  </a:lnTo>
                  <a:close/>
                </a:path>
              </a:pathLst>
            </a:custGeom>
            <a:blipFill>
              <a:blip r:embed="rId3">
                <a:alphaModFix amt="9999"/>
              </a:blip>
              <a:stretch>
                <a:fillRect t="-26197" b="-26197"/>
              </a:stretch>
            </a:blipFill>
            <a:ln w="209550" cap="sq">
              <a:solidFill>
                <a:srgbClr val="00569E">
                  <a:alpha val="9804"/>
                </a:srgbClr>
              </a:solidFill>
              <a:prstDash val="solid"/>
              <a:miter/>
            </a:ln>
          </p:spPr>
        </p:sp>
      </p:grpSp>
      <p:sp>
        <p:nvSpPr>
          <p:cNvPr id="5" name="TextBox 5"/>
          <p:cNvSpPr txBox="1"/>
          <p:nvPr/>
        </p:nvSpPr>
        <p:spPr>
          <a:xfrm>
            <a:off x="1450450" y="2834541"/>
            <a:ext cx="16263396" cy="7766050"/>
          </a:xfrm>
          <a:prstGeom prst="rect">
            <a:avLst/>
          </a:prstGeom>
        </p:spPr>
        <p:txBody>
          <a:bodyPr lIns="0" tIns="0" rIns="0" bIns="0" rtlCol="0" anchor="t">
            <a:spAutoFit/>
          </a:bodyPr>
          <a:lstStyle/>
          <a:p>
            <a:pPr algn="l">
              <a:lnSpc>
                <a:spcPts val="5599"/>
              </a:lnSpc>
            </a:pPr>
            <a:r>
              <a:rPr lang="en-US" sz="3999" b="1">
                <a:solidFill>
                  <a:srgbClr val="051D40"/>
                </a:solidFill>
                <a:latin typeface="Poppins Bold"/>
                <a:ea typeface="Poppins Bold"/>
                <a:cs typeface="Poppins Bold"/>
                <a:sym typeface="Poppins Bold"/>
              </a:rPr>
              <a:t>1. Users </a:t>
            </a:r>
            <a:r>
              <a:rPr lang="en-US" sz="3999">
                <a:solidFill>
                  <a:srgbClr val="051D40"/>
                </a:solidFill>
                <a:latin typeface="Poppins"/>
                <a:ea typeface="Poppins"/>
                <a:cs typeface="Poppins"/>
                <a:sym typeface="Poppins"/>
              </a:rPr>
              <a:t>(</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FullName, Email, PasswordHash, RoleID, CreatedAt)</a:t>
            </a:r>
          </a:p>
          <a:p>
            <a:pPr algn="l">
              <a:lnSpc>
                <a:spcPts val="5599"/>
              </a:lnSpc>
            </a:pPr>
            <a:r>
              <a:rPr lang="en-US" sz="3999" b="1">
                <a:solidFill>
                  <a:srgbClr val="051D40"/>
                </a:solidFill>
                <a:latin typeface="Poppins Bold"/>
                <a:ea typeface="Poppins Bold"/>
                <a:cs typeface="Poppins Bold"/>
                <a:sym typeface="Poppins Bold"/>
              </a:rPr>
              <a:t>2. Roles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RoleID</a:t>
            </a:r>
            <a:r>
              <a:rPr lang="en-US" sz="3999">
                <a:solidFill>
                  <a:srgbClr val="051D40"/>
                </a:solidFill>
                <a:latin typeface="Poppins"/>
                <a:ea typeface="Poppins"/>
                <a:cs typeface="Poppins"/>
                <a:sym typeface="Poppins"/>
              </a:rPr>
              <a:t>, RoleName)</a:t>
            </a:r>
          </a:p>
          <a:p>
            <a:pPr algn="l">
              <a:lnSpc>
                <a:spcPts val="5599"/>
              </a:lnSpc>
            </a:pPr>
            <a:r>
              <a:rPr lang="en-US" sz="3999" b="1">
                <a:solidFill>
                  <a:srgbClr val="051D40"/>
                </a:solidFill>
                <a:latin typeface="Poppins Bold"/>
                <a:ea typeface="Poppins Bold"/>
                <a:cs typeface="Poppins Bold"/>
                <a:sym typeface="Poppins Bold"/>
              </a:rPr>
              <a:t>3. Courses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CourseID</a:t>
            </a:r>
            <a:r>
              <a:rPr lang="en-US" sz="3999">
                <a:solidFill>
                  <a:srgbClr val="051D40"/>
                </a:solidFill>
                <a:latin typeface="Poppins"/>
                <a:ea typeface="Poppins"/>
                <a:cs typeface="Poppins"/>
                <a:sym typeface="Poppins"/>
              </a:rPr>
              <a:t>, Title, Description, </a:t>
            </a:r>
            <a:r>
              <a:rPr lang="en-US" sz="3999" u="sng">
                <a:solidFill>
                  <a:srgbClr val="051D40"/>
                </a:solidFill>
                <a:latin typeface="Poppins"/>
                <a:ea typeface="Poppins"/>
                <a:cs typeface="Poppins"/>
                <a:sym typeface="Poppins"/>
              </a:rPr>
              <a:t>InstructorID</a:t>
            </a:r>
            <a:r>
              <a:rPr lang="en-US" sz="3999">
                <a:solidFill>
                  <a:srgbClr val="051D40"/>
                </a:solidFill>
                <a:latin typeface="Poppins"/>
                <a:ea typeface="Poppins"/>
                <a:cs typeface="Poppins"/>
                <a:sym typeface="Poppins"/>
              </a:rPr>
              <a:t>, Status, CreatedAt)</a:t>
            </a:r>
          </a:p>
          <a:p>
            <a:pPr algn="l">
              <a:lnSpc>
                <a:spcPts val="5599"/>
              </a:lnSpc>
            </a:pPr>
            <a:r>
              <a:rPr lang="en-US" sz="3999" b="1">
                <a:solidFill>
                  <a:srgbClr val="051D40"/>
                </a:solidFill>
                <a:latin typeface="Poppins Bold"/>
                <a:ea typeface="Poppins Bold"/>
                <a:cs typeface="Poppins Bold"/>
                <a:sym typeface="Poppins Bold"/>
              </a:rPr>
              <a:t>4.</a:t>
            </a:r>
            <a:r>
              <a:rPr lang="en-US" sz="3999">
                <a:solidFill>
                  <a:srgbClr val="051D40"/>
                </a:solidFill>
                <a:latin typeface="Poppins"/>
                <a:ea typeface="Poppins"/>
                <a:cs typeface="Poppins"/>
                <a:sym typeface="Poppins"/>
              </a:rPr>
              <a:t> </a:t>
            </a:r>
            <a:r>
              <a:rPr lang="en-US" sz="3999" b="1">
                <a:solidFill>
                  <a:srgbClr val="051D40"/>
                </a:solidFill>
                <a:latin typeface="Poppins Bold"/>
                <a:ea typeface="Poppins Bold"/>
                <a:cs typeface="Poppins Bold"/>
                <a:sym typeface="Poppins Bold"/>
              </a:rPr>
              <a:t>Lessons</a:t>
            </a:r>
            <a:r>
              <a:rPr lang="en-US" sz="3999">
                <a:solidFill>
                  <a:srgbClr val="051D40"/>
                </a:solidFill>
                <a:latin typeface="Poppins"/>
                <a:ea typeface="Poppins"/>
                <a:cs typeface="Poppins"/>
                <a:sym typeface="Poppins"/>
              </a:rPr>
              <a:t> (LessonID, CourseID, Title, Duration, OrderIndex)</a:t>
            </a:r>
          </a:p>
          <a:p>
            <a:pPr algn="l">
              <a:lnSpc>
                <a:spcPts val="5599"/>
              </a:lnSpc>
            </a:pPr>
            <a:r>
              <a:rPr lang="en-US" sz="3999" b="1">
                <a:solidFill>
                  <a:srgbClr val="051D40"/>
                </a:solidFill>
                <a:latin typeface="Poppins Bold"/>
                <a:ea typeface="Poppins Bold"/>
                <a:cs typeface="Poppins Bold"/>
                <a:sym typeface="Poppins Bold"/>
              </a:rPr>
              <a:t>5. Enrollments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EnrollmentID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a:t>
            </a:r>
            <a:r>
              <a:rPr lang="en-US" sz="3999" i="1">
                <a:solidFill>
                  <a:srgbClr val="051D40"/>
                </a:solidFill>
                <a:latin typeface="Poppins Italics"/>
                <a:ea typeface="Poppins Italics"/>
                <a:cs typeface="Poppins Italics"/>
                <a:sym typeface="Poppins Italics"/>
              </a:rPr>
              <a:t>CourseID</a:t>
            </a:r>
            <a:r>
              <a:rPr lang="en-US" sz="3999">
                <a:solidFill>
                  <a:srgbClr val="051D40"/>
                </a:solidFill>
                <a:latin typeface="Poppins"/>
                <a:ea typeface="Poppins"/>
                <a:cs typeface="Poppins"/>
                <a:sym typeface="Poppins"/>
              </a:rPr>
              <a:t>, EnrollDate, Progress, CertificateIssued)</a:t>
            </a:r>
          </a:p>
          <a:p>
            <a:pPr algn="l">
              <a:lnSpc>
                <a:spcPts val="5599"/>
              </a:lnSpc>
            </a:pPr>
            <a:r>
              <a:rPr lang="en-US" sz="3999" b="1">
                <a:solidFill>
                  <a:srgbClr val="051D40"/>
                </a:solidFill>
                <a:latin typeface="Poppins Bold"/>
                <a:ea typeface="Poppins Bold"/>
                <a:cs typeface="Poppins Bold"/>
                <a:sym typeface="Poppins Bold"/>
              </a:rPr>
              <a:t>6. Assignments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AssignmentID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LessonID</a:t>
            </a:r>
            <a:r>
              <a:rPr lang="en-US" sz="3999">
                <a:solidFill>
                  <a:srgbClr val="051D40"/>
                </a:solidFill>
                <a:latin typeface="Poppins"/>
                <a:ea typeface="Poppins"/>
                <a:cs typeface="Poppins"/>
                <a:sym typeface="Poppins"/>
              </a:rPr>
              <a:t>, Title, Deadline)</a:t>
            </a:r>
          </a:p>
          <a:p>
            <a:pPr algn="l">
              <a:lnSpc>
                <a:spcPts val="5599"/>
              </a:lnSpc>
            </a:pPr>
            <a:endParaRPr lang="en-US" sz="3999">
              <a:solidFill>
                <a:srgbClr val="051D40"/>
              </a:solidFill>
              <a:latin typeface="Poppins"/>
              <a:ea typeface="Poppins"/>
              <a:cs typeface="Poppins"/>
              <a:sym typeface="Poppins"/>
            </a:endParaRPr>
          </a:p>
          <a:p>
            <a:pPr algn="l">
              <a:lnSpc>
                <a:spcPts val="5599"/>
              </a:lnSpc>
            </a:pPr>
            <a:endParaRPr lang="en-US" sz="3999">
              <a:solidFill>
                <a:srgbClr val="051D40"/>
              </a:solidFill>
              <a:latin typeface="Poppins"/>
              <a:ea typeface="Poppins"/>
              <a:cs typeface="Poppins"/>
              <a:sym typeface="Poppins"/>
            </a:endParaRPr>
          </a:p>
        </p:txBody>
      </p:sp>
      <p:sp>
        <p:nvSpPr>
          <p:cNvPr id="6" name="TextBox 6"/>
          <p:cNvSpPr txBox="1"/>
          <p:nvPr/>
        </p:nvSpPr>
        <p:spPr>
          <a:xfrm>
            <a:off x="5016044" y="650194"/>
            <a:ext cx="8255913" cy="1557019"/>
          </a:xfrm>
          <a:prstGeom prst="rect">
            <a:avLst/>
          </a:prstGeom>
        </p:spPr>
        <p:txBody>
          <a:bodyPr lIns="0" tIns="0" rIns="0" bIns="0" rtlCol="0" anchor="t">
            <a:spAutoFit/>
          </a:bodyPr>
          <a:lstStyle/>
          <a:p>
            <a:pPr algn="ctr">
              <a:lnSpc>
                <a:spcPts val="12880"/>
              </a:lnSpc>
            </a:pPr>
            <a:r>
              <a:rPr lang="en-US" sz="9200" b="1">
                <a:solidFill>
                  <a:srgbClr val="051D40"/>
                </a:solidFill>
                <a:latin typeface="Montserrat Bold"/>
                <a:ea typeface="Montserrat Bold"/>
                <a:cs typeface="Montserrat Bold"/>
                <a:sym typeface="Montserrat Bold"/>
              </a:rPr>
              <a:t>LƯỢC ĐỒ RD </a:t>
            </a:r>
          </a:p>
        </p:txBody>
      </p:sp>
    </p:spTree>
  </p:cSld>
  <p:clrMapOvr>
    <a:masterClrMapping/>
  </p:clrMapOvr>
  <p:transition spd="slow">
    <p:fade/>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DFDFD"/>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alphaModFix amt="5000"/>
            </a:blip>
            <a:stretch>
              <a:fillRect l="-2202" r="-2202" b="-23660"/>
            </a:stretch>
          </a:blipFill>
        </p:spPr>
      </p:sp>
      <p:grpSp>
        <p:nvGrpSpPr>
          <p:cNvPr id="3" name="Group 3"/>
          <p:cNvGrpSpPr/>
          <p:nvPr/>
        </p:nvGrpSpPr>
        <p:grpSpPr>
          <a:xfrm rot="4773377">
            <a:off x="2679376" y="-2275857"/>
            <a:ext cx="13957949" cy="14977273"/>
            <a:chOff x="0" y="0"/>
            <a:chExt cx="812800" cy="872157"/>
          </a:xfrm>
        </p:grpSpPr>
        <p:sp>
          <p:nvSpPr>
            <p:cNvPr id="4" name="Freeform 4"/>
            <p:cNvSpPr/>
            <p:nvPr/>
          </p:nvSpPr>
          <p:spPr>
            <a:xfrm>
              <a:off x="0" y="0"/>
              <a:ext cx="812800" cy="872157"/>
            </a:xfrm>
            <a:custGeom>
              <a:avLst/>
              <a:gdLst/>
              <a:ahLst/>
              <a:cxnLst/>
              <a:rect l="l" t="t" r="r" b="b"/>
              <a:pathLst>
                <a:path w="812800" h="872157">
                  <a:moveTo>
                    <a:pt x="203200" y="0"/>
                  </a:moveTo>
                  <a:lnTo>
                    <a:pt x="812800" y="0"/>
                  </a:lnTo>
                  <a:lnTo>
                    <a:pt x="609600" y="872157"/>
                  </a:lnTo>
                  <a:lnTo>
                    <a:pt x="0" y="872157"/>
                  </a:lnTo>
                  <a:lnTo>
                    <a:pt x="203200" y="0"/>
                  </a:lnTo>
                  <a:close/>
                </a:path>
              </a:pathLst>
            </a:custGeom>
            <a:blipFill>
              <a:blip r:embed="rId3">
                <a:alphaModFix amt="9999"/>
              </a:blip>
              <a:stretch>
                <a:fillRect t="-19939" b="-19939"/>
              </a:stretch>
            </a:blipFill>
            <a:ln w="209550" cap="sq">
              <a:solidFill>
                <a:srgbClr val="00569E">
                  <a:alpha val="9804"/>
                </a:srgbClr>
              </a:solidFill>
              <a:prstDash val="solid"/>
              <a:miter/>
            </a:ln>
          </p:spPr>
        </p:sp>
      </p:grpSp>
      <p:sp>
        <p:nvSpPr>
          <p:cNvPr id="5" name="TextBox 5"/>
          <p:cNvSpPr txBox="1"/>
          <p:nvPr/>
        </p:nvSpPr>
        <p:spPr>
          <a:xfrm>
            <a:off x="5016044" y="578424"/>
            <a:ext cx="8255913" cy="1557019"/>
          </a:xfrm>
          <a:prstGeom prst="rect">
            <a:avLst/>
          </a:prstGeom>
        </p:spPr>
        <p:txBody>
          <a:bodyPr lIns="0" tIns="0" rIns="0" bIns="0" rtlCol="0" anchor="t">
            <a:spAutoFit/>
          </a:bodyPr>
          <a:lstStyle/>
          <a:p>
            <a:pPr algn="ctr">
              <a:lnSpc>
                <a:spcPts val="12880"/>
              </a:lnSpc>
            </a:pPr>
            <a:r>
              <a:rPr lang="en-US" sz="9200" b="1">
                <a:solidFill>
                  <a:srgbClr val="051D40"/>
                </a:solidFill>
                <a:latin typeface="Montserrat Bold"/>
                <a:ea typeface="Montserrat Bold"/>
                <a:cs typeface="Montserrat Bold"/>
                <a:sym typeface="Montserrat Bold"/>
              </a:rPr>
              <a:t>LƯỢC ĐỒ RD </a:t>
            </a:r>
          </a:p>
        </p:txBody>
      </p:sp>
      <p:sp>
        <p:nvSpPr>
          <p:cNvPr id="6" name="TextBox 6"/>
          <p:cNvSpPr txBox="1"/>
          <p:nvPr/>
        </p:nvSpPr>
        <p:spPr>
          <a:xfrm>
            <a:off x="1330833" y="1662291"/>
            <a:ext cx="15928467" cy="8470900"/>
          </a:xfrm>
          <a:prstGeom prst="rect">
            <a:avLst/>
          </a:prstGeom>
        </p:spPr>
        <p:txBody>
          <a:bodyPr lIns="0" tIns="0" rIns="0" bIns="0" rtlCol="0" anchor="t">
            <a:spAutoFit/>
          </a:bodyPr>
          <a:lstStyle/>
          <a:p>
            <a:pPr algn="l">
              <a:lnSpc>
                <a:spcPts val="5599"/>
              </a:lnSpc>
            </a:pPr>
            <a:endParaRPr/>
          </a:p>
          <a:p>
            <a:pPr algn="l">
              <a:lnSpc>
                <a:spcPts val="5599"/>
              </a:lnSpc>
            </a:pPr>
            <a:r>
              <a:rPr lang="en-US" sz="3999" b="1">
                <a:solidFill>
                  <a:srgbClr val="051D40"/>
                </a:solidFill>
                <a:latin typeface="Poppins Bold"/>
                <a:ea typeface="Poppins Bold"/>
                <a:cs typeface="Poppins Bold"/>
                <a:sym typeface="Poppins Bold"/>
              </a:rPr>
              <a:t>7. Submissions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SubmissionID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AssignmentID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SubmitTime, Grade)</a:t>
            </a:r>
          </a:p>
          <a:p>
            <a:pPr algn="l">
              <a:lnSpc>
                <a:spcPts val="5599"/>
              </a:lnSpc>
            </a:pPr>
            <a:r>
              <a:rPr lang="en-US" sz="3999" b="1">
                <a:solidFill>
                  <a:srgbClr val="051D40"/>
                </a:solidFill>
                <a:latin typeface="Poppins Bold"/>
                <a:ea typeface="Poppins Bold"/>
                <a:cs typeface="Poppins Bold"/>
                <a:sym typeface="Poppins Bold"/>
              </a:rPr>
              <a:t>8. Quizzes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QuizID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LessonID</a:t>
            </a:r>
            <a:r>
              <a:rPr lang="en-US" sz="3999">
                <a:solidFill>
                  <a:srgbClr val="051D40"/>
                </a:solidFill>
                <a:latin typeface="Poppins"/>
                <a:ea typeface="Poppins"/>
                <a:cs typeface="Poppins"/>
                <a:sym typeface="Poppins"/>
              </a:rPr>
              <a:t>, Title, MaxScore)</a:t>
            </a:r>
          </a:p>
          <a:p>
            <a:pPr algn="l">
              <a:lnSpc>
                <a:spcPts val="5599"/>
              </a:lnSpc>
            </a:pPr>
            <a:r>
              <a:rPr lang="en-US" sz="3999" b="1">
                <a:solidFill>
                  <a:srgbClr val="051D40"/>
                </a:solidFill>
                <a:latin typeface="Poppins Bold"/>
                <a:ea typeface="Poppins Bold"/>
                <a:cs typeface="Poppins Bold"/>
                <a:sym typeface="Poppins Bold"/>
              </a:rPr>
              <a:t>9. QuizAttempts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AttemptID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QuizID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Score, AttemptTime)</a:t>
            </a:r>
          </a:p>
          <a:p>
            <a:pPr algn="l">
              <a:lnSpc>
                <a:spcPts val="5599"/>
              </a:lnSpc>
            </a:pPr>
            <a:r>
              <a:rPr lang="en-US" sz="3999" b="1">
                <a:solidFill>
                  <a:srgbClr val="051D40"/>
                </a:solidFill>
                <a:latin typeface="Poppins Bold"/>
                <a:ea typeface="Poppins Bold"/>
                <a:cs typeface="Poppins Bold"/>
                <a:sym typeface="Poppins Bold"/>
              </a:rPr>
              <a:t>10. Payments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PaymentID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Amount, Method, InvoiceID)</a:t>
            </a:r>
          </a:p>
          <a:p>
            <a:pPr algn="l">
              <a:lnSpc>
                <a:spcPts val="5599"/>
              </a:lnSpc>
            </a:pPr>
            <a:r>
              <a:rPr lang="en-US" sz="3999" b="1">
                <a:solidFill>
                  <a:srgbClr val="051D40"/>
                </a:solidFill>
                <a:latin typeface="Poppins Bold"/>
                <a:ea typeface="Poppins Bold"/>
                <a:cs typeface="Poppins Bold"/>
                <a:sym typeface="Poppins Bold"/>
              </a:rPr>
              <a:t>11. Invoices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InvoiceID</a:t>
            </a:r>
            <a:r>
              <a:rPr lang="en-US" sz="3999">
                <a:solidFill>
                  <a:srgbClr val="051D40"/>
                </a:solidFill>
                <a:latin typeface="Poppins"/>
                <a:ea typeface="Poppins"/>
                <a:cs typeface="Poppins"/>
                <a:sym typeface="Poppins"/>
              </a:rPr>
              <a:t>, IssueDate, TaxCode, TotalAmount)</a:t>
            </a:r>
          </a:p>
          <a:p>
            <a:pPr algn="l">
              <a:lnSpc>
                <a:spcPts val="5599"/>
              </a:lnSpc>
            </a:pPr>
            <a:r>
              <a:rPr lang="en-US" sz="3999" b="1">
                <a:solidFill>
                  <a:srgbClr val="051D40"/>
                </a:solidFill>
                <a:latin typeface="Poppins Bold"/>
                <a:ea typeface="Poppins Bold"/>
                <a:cs typeface="Poppins Bold"/>
                <a:sym typeface="Poppins Bold"/>
              </a:rPr>
              <a:t>12. Messages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MessageID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SenderID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ReceiverID</a:t>
            </a:r>
            <a:r>
              <a:rPr lang="en-US" sz="3999">
                <a:solidFill>
                  <a:srgbClr val="051D40"/>
                </a:solidFill>
                <a:latin typeface="Poppins"/>
                <a:ea typeface="Poppins"/>
                <a:cs typeface="Poppins"/>
                <a:sym typeface="Poppins"/>
              </a:rPr>
              <a:t>, Content, CreatedAt)</a:t>
            </a:r>
          </a:p>
          <a:p>
            <a:pPr algn="l">
              <a:lnSpc>
                <a:spcPts val="5599"/>
              </a:lnSpc>
            </a:pPr>
            <a:r>
              <a:rPr lang="en-US" sz="3999" b="1">
                <a:solidFill>
                  <a:srgbClr val="051D40"/>
                </a:solidFill>
                <a:latin typeface="Poppins Bold"/>
                <a:ea typeface="Poppins Bold"/>
                <a:cs typeface="Poppins Bold"/>
                <a:sym typeface="Poppins Bold"/>
              </a:rPr>
              <a:t>13. ActivityLogs</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LogID</a:t>
            </a:r>
            <a:r>
              <a:rPr lang="en-US" sz="3999">
                <a:solidFill>
                  <a:srgbClr val="051D40"/>
                </a:solidFill>
                <a:latin typeface="Poppins"/>
                <a:ea typeface="Poppins"/>
                <a:cs typeface="Poppins"/>
                <a:sym typeface="Poppins"/>
              </a:rPr>
              <a:t>, </a:t>
            </a:r>
            <a:r>
              <a:rPr lang="en-US" sz="3999" u="sng">
                <a:solidFill>
                  <a:srgbClr val="051D40"/>
                </a:solidFill>
                <a:latin typeface="Poppins"/>
                <a:ea typeface="Poppins"/>
                <a:cs typeface="Poppins"/>
                <a:sym typeface="Poppins"/>
              </a:rPr>
              <a:t>UserID</a:t>
            </a:r>
            <a:r>
              <a:rPr lang="en-US" sz="3999">
                <a:solidFill>
                  <a:srgbClr val="051D40"/>
                </a:solidFill>
                <a:latin typeface="Poppins"/>
                <a:ea typeface="Poppins"/>
                <a:cs typeface="Poppins"/>
                <a:sym typeface="Poppins"/>
              </a:rPr>
              <a:t>, Action, Timestamp)</a:t>
            </a:r>
          </a:p>
          <a:p>
            <a:pPr algn="l">
              <a:lnSpc>
                <a:spcPts val="5599"/>
              </a:lnSpc>
            </a:pPr>
            <a:endParaRPr lang="en-US" sz="3999">
              <a:solidFill>
                <a:srgbClr val="051D40"/>
              </a:solidFill>
              <a:latin typeface="Poppins"/>
              <a:ea typeface="Poppins"/>
              <a:cs typeface="Poppins"/>
              <a:sym typeface="Poppins"/>
            </a:endParaRPr>
          </a:p>
        </p:txBody>
      </p:sp>
    </p:spTree>
  </p:cSld>
  <p:clrMapOvr>
    <a:masterClrMapping/>
  </p:clrMapOvr>
  <p:transition spd="slow">
    <p:push/>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936</Words>
  <Application>Microsoft Office PowerPoint</Application>
  <PresentationFormat>Custom</PresentationFormat>
  <Paragraphs>95</Paragraphs>
  <Slides>15</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15</vt:i4>
      </vt:variant>
    </vt:vector>
  </HeadingPairs>
  <TitlesOfParts>
    <vt:vector size="25" baseType="lpstr">
      <vt:lpstr>Montserrat Bold</vt:lpstr>
      <vt:lpstr>Poppins Bold</vt:lpstr>
      <vt:lpstr>Canva Sans Bold</vt:lpstr>
      <vt:lpstr>Arial</vt:lpstr>
      <vt:lpstr>Poppins Italics</vt:lpstr>
      <vt:lpstr>Poppins</vt:lpstr>
      <vt:lpstr>Calibri</vt:lpstr>
      <vt:lpstr>Rowdies</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Hệ thống quản lí học tập Trung tâm MindX</dc:title>
  <cp:lastModifiedBy>Vi Truong</cp:lastModifiedBy>
  <cp:revision>2</cp:revision>
  <dcterms:created xsi:type="dcterms:W3CDTF">2006-08-16T00:00:00Z</dcterms:created>
  <dcterms:modified xsi:type="dcterms:W3CDTF">2025-07-18T10:22:00Z</dcterms:modified>
  <dc:identifier>DAGtTjp2hoI</dc:identifier>
</cp:coreProperties>
</file>

<file path=docProps/thumbnail.jpeg>
</file>